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845" r:id="rId1"/>
  </p:sldMasterIdLst>
  <p:notesMasterIdLst>
    <p:notesMasterId r:id="rId31"/>
  </p:notesMasterIdLst>
  <p:handoutMasterIdLst>
    <p:handoutMasterId r:id="rId32"/>
  </p:handoutMasterIdLst>
  <p:sldIdLst>
    <p:sldId id="297" r:id="rId2"/>
    <p:sldId id="335" r:id="rId3"/>
    <p:sldId id="336" r:id="rId4"/>
    <p:sldId id="337" r:id="rId5"/>
    <p:sldId id="339" r:id="rId6"/>
    <p:sldId id="338" r:id="rId7"/>
    <p:sldId id="340" r:id="rId8"/>
    <p:sldId id="341" r:id="rId9"/>
    <p:sldId id="352" r:id="rId10"/>
    <p:sldId id="353" r:id="rId11"/>
    <p:sldId id="354" r:id="rId12"/>
    <p:sldId id="355" r:id="rId13"/>
    <p:sldId id="356" r:id="rId14"/>
    <p:sldId id="357" r:id="rId15"/>
    <p:sldId id="358" r:id="rId16"/>
    <p:sldId id="359" r:id="rId17"/>
    <p:sldId id="360" r:id="rId18"/>
    <p:sldId id="361" r:id="rId19"/>
    <p:sldId id="362" r:id="rId20"/>
    <p:sldId id="342" r:id="rId21"/>
    <p:sldId id="343" r:id="rId22"/>
    <p:sldId id="344" r:id="rId23"/>
    <p:sldId id="345" r:id="rId24"/>
    <p:sldId id="346" r:id="rId25"/>
    <p:sldId id="347" r:id="rId26"/>
    <p:sldId id="348" r:id="rId27"/>
    <p:sldId id="349" r:id="rId28"/>
    <p:sldId id="350" r:id="rId29"/>
    <p:sldId id="351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04" autoAdjust="0"/>
    <p:restoredTop sz="94660" autoAdjust="0"/>
  </p:normalViewPr>
  <p:slideViewPr>
    <p:cSldViewPr>
      <p:cViewPr varScale="1">
        <p:scale>
          <a:sx n="66" d="100"/>
          <a:sy n="66" d="100"/>
        </p:scale>
        <p:origin x="132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>
      <p:cViewPr varScale="1">
        <p:scale>
          <a:sx n="74" d="100"/>
          <a:sy n="74" d="100"/>
        </p:scale>
        <p:origin x="-249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pt-BR" sz="1200"/>
            </a:lvl1pPr>
            <a:extLst/>
          </a:lstStyle>
          <a:p>
            <a:endParaRPr lang="pt-BR" dirty="0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pt-BR" sz="1200"/>
            </a:lvl1pPr>
            <a:extLst/>
          </a:lstStyle>
          <a:p>
            <a:fld id="{6E7D018D-748F-47BF-843A-40349A141CAC}" type="datetimeFigureOut">
              <a:rPr lang="pt-BR" smtClean="0"/>
              <a:pPr/>
              <a:t>02/03/2023</a:t>
            </a:fld>
            <a:endParaRPr lang="pt-BR" dirty="0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pt-BR" sz="1200"/>
            </a:lvl1pPr>
            <a:extLst/>
          </a:lstStyle>
          <a:p>
            <a:endParaRPr lang="pt-BR" dirty="0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pt-BR" sz="1200"/>
            </a:lvl1pPr>
            <a:extLst/>
          </a:lstStyle>
          <a:p>
            <a:fld id="{04AC5213-BACC-41AB-9B61-B40CF6C5296E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910375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pt-BR" sz="1200"/>
            </a:lvl1pPr>
            <a:extLst/>
          </a:lstStyle>
          <a:p>
            <a:endParaRPr lang="pt-BR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pt-BR" sz="1200"/>
            </a:lvl1pPr>
            <a:extLst/>
          </a:lstStyle>
          <a:p>
            <a:fld id="{23E9B8FB-2ABD-42C9-A6DA-A6789EAF441D}" type="datetimeFigureOut">
              <a:rPr lang="pt-BR"/>
              <a:pPr/>
              <a:t>02/03/2023</a:t>
            </a:fld>
            <a:endParaRPr lang="pt-BR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pt-BR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pt-BR" sz="1200"/>
            </a:lvl1pPr>
            <a:extLst/>
          </a:lstStyle>
          <a:p>
            <a:endParaRPr lang="pt-BR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pt-BR" sz="1200"/>
            </a:lvl1pPr>
            <a:extLst/>
          </a:lstStyle>
          <a:p>
            <a:fld id="{BE2A7042-DEED-4AA1-9E89-4A16B2572577}" type="slidenum">
              <a:rPr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0752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 latinLnBrk="0">
      <a:defRPr lang="pt-BR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pt-BR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pt-BR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pt-BR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pt-BR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pt-BR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pt-BR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pt-BR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pt-BR"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pt-BR" smtClean="0"/>
              <a:pPr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73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kumimoji="0" lang="pt-BR" smtClean="0">
                <a:solidFill>
                  <a:schemeClr val="bg1"/>
                </a:solidFill>
              </a:rPr>
              <a:pPr algn="r"/>
              <a:t>02/03/2023</a:t>
            </a:fld>
            <a:endParaRPr kumimoji="0" lang="pt-BR">
              <a:solidFill>
                <a:schemeClr val="bg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kumimoji="0" lang="pt-BR">
              <a:solidFill>
                <a:schemeClr val="bg1"/>
              </a:solidFill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8A4431D5-1B33-458B-8AFD-CECCB0FA18CB}" type="slidenum">
              <a:rPr kumimoji="0" lang="pt-BR" smtClean="0">
                <a:solidFill>
                  <a:schemeClr val="bg1"/>
                </a:solidFill>
              </a:rPr>
              <a:pPr/>
              <a:t>‹nº›</a:t>
            </a:fld>
            <a:endParaRPr kumimoji="0" lang="pt-BR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535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kumimoji="0" lang="pt-BR" smtClean="0">
                <a:solidFill>
                  <a:schemeClr val="bg1"/>
                </a:solidFill>
              </a:rPr>
              <a:pPr algn="r"/>
              <a:t>02/03/2023</a:t>
            </a:fld>
            <a:endParaRPr kumimoji="0" lang="pt-BR">
              <a:solidFill>
                <a:schemeClr val="bg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kumimoji="0" lang="pt-BR">
              <a:solidFill>
                <a:schemeClr val="bg1"/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8A4431D5-1B33-458B-8AFD-CECCB0FA18CB}" type="slidenum">
              <a:rPr kumimoji="0" lang="pt-BR" smtClean="0">
                <a:solidFill>
                  <a:schemeClr val="bg1"/>
                </a:solidFill>
              </a:rPr>
              <a:pPr/>
              <a:t>‹nº›</a:t>
            </a:fld>
            <a:endParaRPr kumimoji="0" lang="pt-BR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160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kumimoji="0" lang="pt-BR" smtClean="0">
                <a:solidFill>
                  <a:schemeClr val="bg1"/>
                </a:solidFill>
              </a:rPr>
              <a:pPr algn="r"/>
              <a:t>02/03/2023</a:t>
            </a:fld>
            <a:endParaRPr kumimoji="0" lang="pt-BR">
              <a:solidFill>
                <a:schemeClr val="bg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kumimoji="0" lang="pt-BR">
              <a:solidFill>
                <a:schemeClr val="bg1"/>
              </a:solidFill>
            </a:endParaRPr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8A4431D5-1B33-458B-8AFD-CECCB0FA18CB}" type="slidenum">
              <a:rPr kumimoji="0" lang="pt-BR" smtClean="0">
                <a:solidFill>
                  <a:schemeClr val="bg1"/>
                </a:solidFill>
              </a:rPr>
              <a:pPr/>
              <a:t>‹nº›</a:t>
            </a:fld>
            <a:endParaRPr kumimoji="0" lang="pt-BR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428065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kumimoji="0" lang="pt-BR" smtClean="0">
                <a:solidFill>
                  <a:schemeClr val="bg1"/>
                </a:solidFill>
              </a:rPr>
              <a:pPr algn="r"/>
              <a:t>02/03/2023</a:t>
            </a:fld>
            <a:endParaRPr kumimoji="0" lang="pt-BR">
              <a:solidFill>
                <a:schemeClr val="bg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kumimoji="0" lang="pt-BR">
              <a:solidFill>
                <a:schemeClr val="bg1"/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8A4431D5-1B33-458B-8AFD-CECCB0FA18CB}" type="slidenum">
              <a:rPr kumimoji="0" lang="pt-BR" smtClean="0">
                <a:solidFill>
                  <a:schemeClr val="bg1"/>
                </a:solidFill>
              </a:rPr>
              <a:pPr/>
              <a:t>‹nº›</a:t>
            </a:fld>
            <a:endParaRPr kumimoji="0" lang="pt-BR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4538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kumimoji="0" lang="pt-BR" smtClean="0">
                <a:solidFill>
                  <a:schemeClr val="bg1"/>
                </a:solidFill>
              </a:rPr>
              <a:pPr algn="r"/>
              <a:t>02/03/2023</a:t>
            </a:fld>
            <a:endParaRPr kumimoji="0" lang="pt-BR">
              <a:solidFill>
                <a:schemeClr val="bg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kumimoji="0" lang="pt-BR">
              <a:solidFill>
                <a:schemeClr val="bg1"/>
              </a:solidFill>
            </a:endParaRPr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8A4431D5-1B33-458B-8AFD-CECCB0FA18CB}" type="slidenum">
              <a:rPr kumimoji="0" lang="pt-BR" smtClean="0">
                <a:solidFill>
                  <a:schemeClr val="bg1"/>
                </a:solidFill>
              </a:rPr>
              <a:pPr/>
              <a:t>‹nº›</a:t>
            </a:fld>
            <a:endParaRPr kumimoji="0" lang="pt-BR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540420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kumimoji="0" lang="pt-BR" smtClean="0">
                <a:solidFill>
                  <a:schemeClr val="bg1"/>
                </a:solidFill>
              </a:rPr>
              <a:pPr algn="r"/>
              <a:t>02/03/2023</a:t>
            </a:fld>
            <a:endParaRPr kumimoji="0" lang="pt-BR">
              <a:solidFill>
                <a:schemeClr val="bg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kumimoji="0" lang="pt-BR">
              <a:solidFill>
                <a:schemeClr val="bg1"/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8A4431D5-1B33-458B-8AFD-CECCB0FA18CB}" type="slidenum">
              <a:rPr kumimoji="0" lang="pt-BR" smtClean="0">
                <a:solidFill>
                  <a:schemeClr val="bg1"/>
                </a:solidFill>
              </a:rPr>
              <a:pPr/>
              <a:t>‹nº›</a:t>
            </a:fld>
            <a:endParaRPr kumimoji="0" lang="pt-BR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5264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kumimoji="0" lang="pt-BR" smtClean="0">
                <a:solidFill>
                  <a:schemeClr val="bg1"/>
                </a:solidFill>
              </a:rPr>
              <a:pPr algn="r"/>
              <a:t>02/03/2023</a:t>
            </a:fld>
            <a:endParaRPr kumimoji="0" lang="pt-BR">
              <a:solidFill>
                <a:schemeClr val="bg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kumimoji="0" lang="pt-BR">
              <a:solidFill>
                <a:schemeClr val="bg1"/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kumimoji="0" lang="pt-BR" smtClean="0">
                <a:solidFill>
                  <a:schemeClr val="bg1"/>
                </a:solidFill>
              </a:rPr>
              <a:pPr/>
              <a:t>‹nº›</a:t>
            </a:fld>
            <a:endParaRPr kumimoji="0" lang="pt-BR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2309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kumimoji="0" lang="pt-BR" smtClean="0">
                <a:solidFill>
                  <a:schemeClr val="bg1"/>
                </a:solidFill>
              </a:rPr>
              <a:pPr algn="r"/>
              <a:t>02/03/2023</a:t>
            </a:fld>
            <a:endParaRPr kumimoji="0" lang="pt-BR">
              <a:solidFill>
                <a:schemeClr val="bg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kumimoji="0" lang="pt-BR">
              <a:solidFill>
                <a:schemeClr val="bg1"/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kumimoji="0" lang="pt-BR" smtClean="0">
                <a:solidFill>
                  <a:schemeClr val="bg1"/>
                </a:solidFill>
              </a:rPr>
              <a:pPr/>
              <a:t>‹nº›</a:t>
            </a:fld>
            <a:endParaRPr kumimoji="0" lang="pt-BR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1218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Retrat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/>
          </p:cNvSpPr>
          <p:nvPr>
            <p:ph type="pic" sz="quarter" idx="10"/>
          </p:nvPr>
        </p:nvSpPr>
        <p:spPr>
          <a:xfrm>
            <a:off x="304800" y="228600"/>
            <a:ext cx="4754880" cy="63246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t"/>
          <a:lstStyle>
            <a:lvl1pPr marL="0" indent="0" algn="ctr" rtl="0" eaLnBrk="1" latinLnBrk="0" hangingPunct="1">
              <a:spcBef>
                <a:spcPct val="20000"/>
              </a:spcBef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pt-BR"/>
              <a:t>Clique no ícone para adicionar uma imagem</a:t>
            </a:r>
            <a:endParaRPr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1" hasCustomPrompt="1"/>
          </p:nvPr>
        </p:nvSpPr>
        <p:spPr>
          <a:xfrm>
            <a:off x="5105400" y="228600"/>
            <a:ext cx="3200400" cy="3810000"/>
          </a:xfrm>
        </p:spPr>
        <p:txBody>
          <a:bodyPr tIns="91440" bIns="91440" anchor="t"/>
          <a:lstStyle>
            <a:lvl1pPr marL="0" marR="0" indent="0" algn="l" eaLnBrk="1" latinLnBrk="0" hangingPunct="1">
              <a:buFontTx/>
              <a:buNone/>
              <a:defRPr kumimoji="0" lang="pt-BR" sz="2000" i="0"/>
            </a:lvl1pPr>
            <a:extLst/>
          </a:lstStyle>
          <a:p>
            <a:pPr lvl="0"/>
            <a:r>
              <a:rPr kumimoji="0" lang="pt-BR"/>
              <a:t>Clique para adicionar uma legenda</a:t>
            </a:r>
          </a:p>
        </p:txBody>
      </p:sp>
      <p:sp>
        <p:nvSpPr>
          <p:cNvPr id="7" name="Rectangle 6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kumimoji="0" lang="pt-BR">
                <a:solidFill>
                  <a:schemeClr val="bg1"/>
                </a:solidFill>
              </a:rPr>
              <a:pPr algn="r"/>
              <a:t>02/03/2023</a:t>
            </a:fld>
            <a:endParaRPr kumimoji="0" lang="pt-BR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A4431D5-1B33-458B-8AFD-CECCB0FA18CB}" type="slidenum">
              <a:rPr kumimoji="0" lang="pt-BR">
                <a:solidFill>
                  <a:srgbClr val="FFFFFF"/>
                </a:solidFill>
              </a:rPr>
              <a:pPr/>
              <a:t>‹nº›</a:t>
            </a:fld>
            <a:endParaRPr kumimoji="0" lang="pt-BR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kumimoji="0" lang="pt-BR"/>
          </a:p>
        </p:txBody>
      </p:sp>
    </p:spTree>
    <p:extLst>
      <p:ext uri="{BB962C8B-B14F-4D97-AF65-F5344CB8AC3E}">
        <p14:creationId xmlns:p14="http://schemas.microsoft.com/office/powerpoint/2010/main" val="926166482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kumimoji="0" lang="pt-BR" smtClean="0">
                <a:solidFill>
                  <a:schemeClr val="bg1"/>
                </a:solidFill>
              </a:rPr>
              <a:pPr algn="r"/>
              <a:t>02/03/2023</a:t>
            </a:fld>
            <a:endParaRPr kumimoji="0" lang="pt-BR">
              <a:solidFill>
                <a:schemeClr val="bg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kumimoji="0" lang="pt-BR">
              <a:solidFill>
                <a:schemeClr val="bg1"/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kumimoji="0" lang="pt-BR" smtClean="0">
                <a:solidFill>
                  <a:schemeClr val="bg1"/>
                </a:solidFill>
              </a:rPr>
              <a:pPr/>
              <a:t>‹nº›</a:t>
            </a:fld>
            <a:endParaRPr kumimoji="0" lang="pt-BR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096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kumimoji="0" lang="pt-BR" smtClean="0">
                <a:solidFill>
                  <a:schemeClr val="bg1"/>
                </a:solidFill>
              </a:rPr>
              <a:pPr algn="r"/>
              <a:t>02/03/2023</a:t>
            </a:fld>
            <a:endParaRPr kumimoji="0" lang="pt-BR">
              <a:solidFill>
                <a:schemeClr val="bg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kumimoji="0" lang="pt-BR">
              <a:solidFill>
                <a:schemeClr val="bg1"/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8A4431D5-1B33-458B-8AFD-CECCB0FA18CB}" type="slidenum">
              <a:rPr kumimoji="0" lang="pt-BR" smtClean="0">
                <a:solidFill>
                  <a:schemeClr val="bg1"/>
                </a:solidFill>
              </a:rPr>
              <a:pPr/>
              <a:t>‹nº›</a:t>
            </a:fld>
            <a:endParaRPr kumimoji="0" lang="pt-BR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862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kumimoji="0" lang="pt-BR" smtClean="0">
                <a:solidFill>
                  <a:schemeClr val="bg1"/>
                </a:solidFill>
              </a:rPr>
              <a:pPr algn="r"/>
              <a:t>02/03/2023</a:t>
            </a:fld>
            <a:endParaRPr kumimoji="0" lang="pt-BR">
              <a:solidFill>
                <a:schemeClr val="bg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kumimoji="0" lang="pt-BR">
              <a:solidFill>
                <a:schemeClr val="bg1"/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8A4431D5-1B33-458B-8AFD-CECCB0FA18CB}" type="slidenum">
              <a:rPr kumimoji="0" lang="pt-BR" smtClean="0">
                <a:solidFill>
                  <a:schemeClr val="bg1"/>
                </a:solidFill>
              </a:rPr>
              <a:pPr/>
              <a:t>‹nº›</a:t>
            </a:fld>
            <a:endParaRPr kumimoji="0" lang="pt-BR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675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kumimoji="0" lang="pt-BR" smtClean="0">
                <a:solidFill>
                  <a:schemeClr val="bg1"/>
                </a:solidFill>
              </a:rPr>
              <a:pPr algn="r"/>
              <a:t>02/03/2023</a:t>
            </a:fld>
            <a:endParaRPr kumimoji="0" lang="pt-BR">
              <a:solidFill>
                <a:schemeClr val="bg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kumimoji="0" lang="pt-BR">
              <a:solidFill>
                <a:schemeClr val="bg1"/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8A4431D5-1B33-458B-8AFD-CECCB0FA18CB}" type="slidenum">
              <a:rPr kumimoji="0" lang="pt-BR" smtClean="0">
                <a:solidFill>
                  <a:schemeClr val="bg1"/>
                </a:solidFill>
              </a:rPr>
              <a:pPr/>
              <a:t>‹nº›</a:t>
            </a:fld>
            <a:endParaRPr kumimoji="0" lang="pt-BR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352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kumimoji="0" lang="pt-BR" smtClean="0">
                <a:solidFill>
                  <a:schemeClr val="bg1"/>
                </a:solidFill>
              </a:rPr>
              <a:pPr algn="r"/>
              <a:t>02/03/2023</a:t>
            </a:fld>
            <a:endParaRPr kumimoji="0" lang="pt-BR">
              <a:solidFill>
                <a:schemeClr val="bg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kumimoji="0" lang="pt-BR">
              <a:solidFill>
                <a:schemeClr val="bg1"/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kumimoji="0" lang="pt-BR" smtClean="0">
                <a:solidFill>
                  <a:schemeClr val="bg1"/>
                </a:solidFill>
              </a:rPr>
              <a:pPr/>
              <a:t>‹nº›</a:t>
            </a:fld>
            <a:endParaRPr kumimoji="0" lang="pt-BR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231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8B50E-0B48-4566-8609-C51CF752A7DF}" type="datetimeFigureOut">
              <a:rPr lang="pt-BR" smtClean="0"/>
              <a:pPr/>
              <a:t>02/03/2023</a:t>
            </a:fld>
            <a:endParaRPr kumimoji="0"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pt-B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pt-BR" smtClean="0"/>
              <a:pPr/>
              <a:t>‹nº›</a:t>
            </a:fld>
            <a:endParaRPr kumimoji="0" lang="pt-BR"/>
          </a:p>
        </p:txBody>
      </p:sp>
    </p:spTree>
    <p:extLst>
      <p:ext uri="{BB962C8B-B14F-4D97-AF65-F5344CB8AC3E}">
        <p14:creationId xmlns:p14="http://schemas.microsoft.com/office/powerpoint/2010/main" val="314312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kumimoji="0" lang="pt-BR" smtClean="0">
                <a:solidFill>
                  <a:schemeClr val="bg1"/>
                </a:solidFill>
              </a:rPr>
              <a:pPr algn="r"/>
              <a:t>02/03/2023</a:t>
            </a:fld>
            <a:endParaRPr kumimoji="0" lang="pt-BR">
              <a:solidFill>
                <a:schemeClr val="bg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kumimoji="0" lang="pt-BR">
              <a:solidFill>
                <a:schemeClr val="bg1"/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kumimoji="0" lang="pt-BR" smtClean="0">
                <a:solidFill>
                  <a:schemeClr val="bg1"/>
                </a:solidFill>
              </a:rPr>
              <a:pPr/>
              <a:t>‹nº›</a:t>
            </a:fld>
            <a:endParaRPr kumimoji="0" lang="pt-BR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466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kumimoji="0" lang="pt-BR" smtClean="0">
                <a:solidFill>
                  <a:schemeClr val="bg1"/>
                </a:solidFill>
              </a:rPr>
              <a:pPr algn="r"/>
              <a:t>02/03/2023</a:t>
            </a:fld>
            <a:endParaRPr kumimoji="0" lang="pt-BR">
              <a:solidFill>
                <a:schemeClr val="bg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kumimoji="0" lang="pt-BR">
              <a:solidFill>
                <a:schemeClr val="bg1"/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8A4431D5-1B33-458B-8AFD-CECCB0FA18CB}" type="slidenum">
              <a:rPr kumimoji="0" lang="pt-BR" smtClean="0">
                <a:solidFill>
                  <a:schemeClr val="bg1"/>
                </a:solidFill>
              </a:rPr>
              <a:pPr/>
              <a:t>‹nº›</a:t>
            </a:fld>
            <a:endParaRPr kumimoji="0" lang="pt-BR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485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fld id="{9668B50E-0B48-4566-8609-C51CF752A7DF}" type="datetimeFigureOut">
              <a:rPr kumimoji="0" lang="pt-BR" smtClean="0">
                <a:solidFill>
                  <a:schemeClr val="bg1"/>
                </a:solidFill>
              </a:rPr>
              <a:pPr algn="r"/>
              <a:t>02/03/2023</a:t>
            </a:fld>
            <a:endParaRPr kumimoji="0" lang="pt-BR">
              <a:solidFill>
                <a:schemeClr val="bg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endParaRPr kumimoji="0" lang="pt-BR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8A4431D5-1B33-458B-8AFD-CECCB0FA18CB}" type="slidenum">
              <a:rPr kumimoji="0" lang="pt-BR" smtClean="0">
                <a:solidFill>
                  <a:schemeClr val="bg1"/>
                </a:solidFill>
              </a:rPr>
              <a:pPr/>
              <a:t>‹nº›</a:t>
            </a:fld>
            <a:endParaRPr kumimoji="0" lang="pt-BR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353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  <p:sldLayoutId id="2147483857" r:id="rId12"/>
    <p:sldLayoutId id="2147483858" r:id="rId13"/>
    <p:sldLayoutId id="2147483859" r:id="rId14"/>
    <p:sldLayoutId id="2147483860" r:id="rId15"/>
    <p:sldLayoutId id="2147483861" r:id="rId16"/>
    <p:sldLayoutId id="2147483863" r:id="rId17"/>
  </p:sldLayoutIdLst>
  <p:transition>
    <p:fade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title"/>
          </p:nvPr>
        </p:nvSpPr>
        <p:spPr>
          <a:xfrm>
            <a:off x="1691680" y="1916832"/>
            <a:ext cx="7272808" cy="1944216"/>
          </a:xfrm>
          <a:noFill/>
        </p:spPr>
        <p:txBody>
          <a:bodyPr>
            <a:normAutofit/>
          </a:bodyPr>
          <a:lstStyle/>
          <a:p>
            <a:r>
              <a:rPr lang="pt-BR" sz="3200" dirty="0">
                <a:latin typeface="Cooper Black" pitchFamily="18" charset="0"/>
              </a:rPr>
              <a:t>Ação do Vento nas Edificações</a:t>
            </a:r>
            <a:br>
              <a:rPr lang="pt-BR" sz="3200" dirty="0">
                <a:latin typeface="Cooper Black" pitchFamily="18" charset="0"/>
              </a:rPr>
            </a:br>
            <a:r>
              <a:rPr lang="pt-BR" sz="3600" dirty="0">
                <a:solidFill>
                  <a:srgbClr val="00B0F0"/>
                </a:solidFill>
              </a:rPr>
              <a:t>2023-A</a:t>
            </a:r>
          </a:p>
        </p:txBody>
      </p:sp>
      <p:sp>
        <p:nvSpPr>
          <p:cNvPr id="5" name="Rectangle 4"/>
          <p:cNvSpPr>
            <a:spLocks noGrp="1"/>
          </p:cNvSpPr>
          <p:nvPr>
            <p:ph type="body" idx="1"/>
          </p:nvPr>
        </p:nvSpPr>
        <p:spPr>
          <a:xfrm>
            <a:off x="1907704" y="5085184"/>
            <a:ext cx="5644876" cy="440517"/>
          </a:xfrm>
        </p:spPr>
        <p:txBody>
          <a:bodyPr/>
          <a:lstStyle/>
          <a:p>
            <a:r>
              <a:rPr lang="pt-BR" dirty="0"/>
              <a:t>Prof. Willian de Araujo Rosa, M.Sc.</a:t>
            </a:r>
          </a:p>
        </p:txBody>
      </p:sp>
    </p:spTree>
    <p:extLst>
      <p:ext uri="{BB962C8B-B14F-4D97-AF65-F5344CB8AC3E}">
        <p14:creationId xmlns:p14="http://schemas.microsoft.com/office/powerpoint/2010/main" val="1418384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82020B5E-7A71-441F-B97A-BF6807DE6107}"/>
              </a:ext>
            </a:extLst>
          </p:cNvPr>
          <p:cNvSpPr txBox="1"/>
          <p:nvPr/>
        </p:nvSpPr>
        <p:spPr>
          <a:xfrm>
            <a:off x="539552" y="184572"/>
            <a:ext cx="835292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FF0000"/>
                </a:solidFill>
              </a:rPr>
              <a:t>Ação do Vento nas Edificações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3645DAF4-EFA8-4ABC-B799-B089996C36E9}"/>
              </a:ext>
            </a:extLst>
          </p:cNvPr>
          <p:cNvSpPr txBox="1"/>
          <p:nvPr/>
        </p:nvSpPr>
        <p:spPr>
          <a:xfrm>
            <a:off x="179512" y="980728"/>
            <a:ext cx="8861006" cy="412420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pt-BR" sz="40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Fator S</a:t>
            </a:r>
            <a:r>
              <a:rPr lang="pt-BR" sz="4000" b="1" baseline="-250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3200" dirty="0">
                <a:latin typeface="Arial" pitchFamily="34" charset="0"/>
                <a:cs typeface="Arial" pitchFamily="34" charset="0"/>
              </a:rPr>
              <a:t>Rugosidade do terreno</a:t>
            </a:r>
          </a:p>
          <a:p>
            <a:endParaRPr lang="pt-BR" sz="3200" dirty="0">
              <a:latin typeface="Arial" pitchFamily="34" charset="0"/>
              <a:cs typeface="Arial" pitchFamily="34" charset="0"/>
            </a:endParaRPr>
          </a:p>
          <a:p>
            <a:r>
              <a:rPr lang="pt-BR" sz="2400" b="1" dirty="0">
                <a:latin typeface="Arial" pitchFamily="34" charset="0"/>
                <a:cs typeface="Arial" pitchFamily="34" charset="0"/>
              </a:rPr>
              <a:t>Categoria I: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Superfícies lisas de grandes dimensões, com mais de 5 km de extensão, medida na direção e sentido do</a:t>
            </a:r>
          </a:p>
          <a:p>
            <a:r>
              <a:rPr lang="pt-BR" sz="2400" dirty="0">
                <a:latin typeface="Arial" pitchFamily="34" charset="0"/>
                <a:cs typeface="Arial" pitchFamily="34" charset="0"/>
              </a:rPr>
              <a:t>vento incidente. Exemplos:</a:t>
            </a:r>
          </a:p>
          <a:p>
            <a:r>
              <a:rPr lang="pt-BR" sz="2400" dirty="0">
                <a:latin typeface="Arial" pitchFamily="34" charset="0"/>
                <a:cs typeface="Arial" pitchFamily="34" charset="0"/>
              </a:rPr>
              <a:t>- mar calmo;</a:t>
            </a:r>
          </a:p>
          <a:p>
            <a:r>
              <a:rPr lang="pt-BR" sz="2400" dirty="0">
                <a:latin typeface="Arial" pitchFamily="34" charset="0"/>
                <a:cs typeface="Arial" pitchFamily="34" charset="0"/>
              </a:rPr>
              <a:t>- lagos e rios;</a:t>
            </a:r>
          </a:p>
          <a:p>
            <a:r>
              <a:rPr lang="pt-BR" sz="2400" dirty="0">
                <a:latin typeface="Arial" pitchFamily="34" charset="0"/>
                <a:cs typeface="Arial" pitchFamily="34" charset="0"/>
              </a:rPr>
              <a:t>- pântanos sem vegetação.</a:t>
            </a:r>
          </a:p>
        </p:txBody>
      </p:sp>
    </p:spTree>
    <p:extLst>
      <p:ext uri="{BB962C8B-B14F-4D97-AF65-F5344CB8AC3E}">
        <p14:creationId xmlns:p14="http://schemas.microsoft.com/office/powerpoint/2010/main" val="2589721425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82020B5E-7A71-441F-B97A-BF6807DE6107}"/>
              </a:ext>
            </a:extLst>
          </p:cNvPr>
          <p:cNvSpPr txBox="1"/>
          <p:nvPr/>
        </p:nvSpPr>
        <p:spPr>
          <a:xfrm>
            <a:off x="539552" y="184572"/>
            <a:ext cx="835292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FF0000"/>
                </a:solidFill>
              </a:rPr>
              <a:t>Ação do Vento nas Edificações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3645DAF4-EFA8-4ABC-B799-B089996C36E9}"/>
              </a:ext>
            </a:extLst>
          </p:cNvPr>
          <p:cNvSpPr txBox="1"/>
          <p:nvPr/>
        </p:nvSpPr>
        <p:spPr>
          <a:xfrm>
            <a:off x="179512" y="908720"/>
            <a:ext cx="8861006" cy="59093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pt-BR" sz="40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Fator S</a:t>
            </a:r>
            <a:r>
              <a:rPr lang="pt-BR" sz="4000" b="1" baseline="-250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3200" dirty="0">
                <a:latin typeface="Arial" pitchFamily="34" charset="0"/>
                <a:cs typeface="Arial" pitchFamily="34" charset="0"/>
              </a:rPr>
              <a:t>Rugosidade do terreno</a:t>
            </a:r>
          </a:p>
          <a:p>
            <a:endParaRPr lang="pt-BR" sz="3200" dirty="0">
              <a:latin typeface="Arial" pitchFamily="34" charset="0"/>
              <a:cs typeface="Arial" pitchFamily="34" charset="0"/>
            </a:endParaRPr>
          </a:p>
          <a:p>
            <a:r>
              <a:rPr lang="pt-BR" sz="2400" b="1" dirty="0">
                <a:latin typeface="Arial" pitchFamily="34" charset="0"/>
                <a:cs typeface="Arial" pitchFamily="34" charset="0"/>
              </a:rPr>
              <a:t>Categoria II: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Terrenos abertos em nível ou aproximadamente em nível, com poucos obstáculos isolados, tais como árvores e edificações baixas. Exemplos:</a:t>
            </a:r>
          </a:p>
          <a:p>
            <a:r>
              <a:rPr lang="pt-BR" sz="2400" dirty="0">
                <a:latin typeface="Arial" pitchFamily="34" charset="0"/>
                <a:cs typeface="Arial" pitchFamily="34" charset="0"/>
              </a:rPr>
              <a:t>- zonas costeiras planas;</a:t>
            </a:r>
          </a:p>
          <a:p>
            <a:r>
              <a:rPr lang="pt-BR" sz="2400" dirty="0">
                <a:latin typeface="Arial" pitchFamily="34" charset="0"/>
                <a:cs typeface="Arial" pitchFamily="34" charset="0"/>
              </a:rPr>
              <a:t>- pântanos com vegetação rala;</a:t>
            </a:r>
          </a:p>
          <a:p>
            <a:r>
              <a:rPr lang="pt-BR" sz="2400" dirty="0">
                <a:latin typeface="Arial" pitchFamily="34" charset="0"/>
                <a:cs typeface="Arial" pitchFamily="34" charset="0"/>
              </a:rPr>
              <a:t>- campos de aviação;</a:t>
            </a:r>
          </a:p>
          <a:p>
            <a:r>
              <a:rPr lang="pt-BR" sz="2400" dirty="0">
                <a:latin typeface="Arial" pitchFamily="34" charset="0"/>
                <a:cs typeface="Arial" pitchFamily="34" charset="0"/>
              </a:rPr>
              <a:t>- pradarias e charnecas;</a:t>
            </a:r>
          </a:p>
          <a:p>
            <a:r>
              <a:rPr lang="pt-BR" sz="2400" dirty="0">
                <a:latin typeface="Arial" pitchFamily="34" charset="0"/>
                <a:cs typeface="Arial" pitchFamily="34" charset="0"/>
              </a:rPr>
              <a:t>- fazendas sem sebes ou muros.</a:t>
            </a:r>
          </a:p>
          <a:p>
            <a:endParaRPr lang="pt-BR" sz="2400" dirty="0">
              <a:latin typeface="Arial" pitchFamily="34" charset="0"/>
              <a:cs typeface="Arial" pitchFamily="34" charset="0"/>
            </a:endParaRPr>
          </a:p>
          <a:p>
            <a:r>
              <a:rPr lang="pt-BR" sz="2400" dirty="0">
                <a:latin typeface="Arial" pitchFamily="34" charset="0"/>
                <a:cs typeface="Arial" pitchFamily="34" charset="0"/>
              </a:rPr>
              <a:t>A cota média do topo dos obstáculos é considerada inferior</a:t>
            </a:r>
          </a:p>
          <a:p>
            <a:r>
              <a:rPr lang="pt-BR" sz="2400" dirty="0">
                <a:latin typeface="Arial" pitchFamily="34" charset="0"/>
                <a:cs typeface="Arial" pitchFamily="34" charset="0"/>
              </a:rPr>
              <a:t>ou igual a 1,0 m.</a:t>
            </a:r>
          </a:p>
        </p:txBody>
      </p:sp>
    </p:spTree>
    <p:extLst>
      <p:ext uri="{BB962C8B-B14F-4D97-AF65-F5344CB8AC3E}">
        <p14:creationId xmlns:p14="http://schemas.microsoft.com/office/powerpoint/2010/main" val="1984905109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82020B5E-7A71-441F-B97A-BF6807DE6107}"/>
              </a:ext>
            </a:extLst>
          </p:cNvPr>
          <p:cNvSpPr txBox="1"/>
          <p:nvPr/>
        </p:nvSpPr>
        <p:spPr>
          <a:xfrm>
            <a:off x="539552" y="184572"/>
            <a:ext cx="835292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FF0000"/>
                </a:solidFill>
              </a:rPr>
              <a:t>Ação do Vento nas Edificações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3645DAF4-EFA8-4ABC-B799-B089996C36E9}"/>
              </a:ext>
            </a:extLst>
          </p:cNvPr>
          <p:cNvSpPr txBox="1"/>
          <p:nvPr/>
        </p:nvSpPr>
        <p:spPr>
          <a:xfrm>
            <a:off x="179512" y="908720"/>
            <a:ext cx="8964488" cy="59093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pt-BR" sz="40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Fator S</a:t>
            </a:r>
            <a:r>
              <a:rPr lang="pt-BR" sz="4000" b="1" baseline="-250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3200" dirty="0">
                <a:latin typeface="Arial" pitchFamily="34" charset="0"/>
                <a:cs typeface="Arial" pitchFamily="34" charset="0"/>
              </a:rPr>
              <a:t>Rugosidade do terreno</a:t>
            </a:r>
          </a:p>
          <a:p>
            <a:endParaRPr lang="pt-BR" sz="3200" dirty="0">
              <a:latin typeface="Arial" pitchFamily="34" charset="0"/>
              <a:cs typeface="Arial" pitchFamily="34" charset="0"/>
            </a:endParaRPr>
          </a:p>
          <a:p>
            <a:r>
              <a:rPr lang="pt-BR" sz="2400" b="1" dirty="0">
                <a:latin typeface="Arial" pitchFamily="34" charset="0"/>
                <a:cs typeface="Arial" pitchFamily="34" charset="0"/>
              </a:rPr>
              <a:t>Categoria III: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Terrenos planos ou ondulados com obstáculos,</a:t>
            </a:r>
          </a:p>
          <a:p>
            <a:r>
              <a:rPr lang="pt-BR" sz="2400" dirty="0">
                <a:latin typeface="Arial" pitchFamily="34" charset="0"/>
                <a:cs typeface="Arial" pitchFamily="34" charset="0"/>
              </a:rPr>
              <a:t>tais como sebes e muros, poucos quebra-ventos de</a:t>
            </a:r>
          </a:p>
          <a:p>
            <a:r>
              <a:rPr lang="pt-BR" sz="2400" dirty="0">
                <a:latin typeface="Arial" pitchFamily="34" charset="0"/>
                <a:cs typeface="Arial" pitchFamily="34" charset="0"/>
              </a:rPr>
              <a:t>árvores, edificações baixas e esparsas. Exemplos:</a:t>
            </a:r>
          </a:p>
          <a:p>
            <a:r>
              <a:rPr lang="pt-BR" sz="2400" dirty="0">
                <a:latin typeface="Arial" pitchFamily="34" charset="0"/>
                <a:cs typeface="Arial" pitchFamily="34" charset="0"/>
              </a:rPr>
              <a:t>- granjas e casas de campo, com exceção das partes com matos;</a:t>
            </a:r>
          </a:p>
          <a:p>
            <a:r>
              <a:rPr lang="pt-BR" sz="2400" dirty="0">
                <a:latin typeface="Arial" pitchFamily="34" charset="0"/>
                <a:cs typeface="Arial" pitchFamily="34" charset="0"/>
              </a:rPr>
              <a:t>- fazendas com sebes e/ou muros;</a:t>
            </a:r>
          </a:p>
          <a:p>
            <a:r>
              <a:rPr lang="pt-BR" sz="2400" dirty="0">
                <a:latin typeface="Arial" pitchFamily="34" charset="0"/>
                <a:cs typeface="Arial" pitchFamily="34" charset="0"/>
              </a:rPr>
              <a:t>- subúrbios a considerável distância do centro, com casas baixas e esparsas.</a:t>
            </a:r>
          </a:p>
          <a:p>
            <a:endParaRPr lang="pt-BR" sz="2400" dirty="0">
              <a:latin typeface="Arial" pitchFamily="34" charset="0"/>
              <a:cs typeface="Arial" pitchFamily="34" charset="0"/>
            </a:endParaRPr>
          </a:p>
          <a:p>
            <a:r>
              <a:rPr lang="pt-BR" sz="2400" dirty="0">
                <a:latin typeface="Arial" pitchFamily="34" charset="0"/>
                <a:cs typeface="Arial" pitchFamily="34" charset="0"/>
              </a:rPr>
              <a:t>A cota média do topo dos obstáculos é considerada igual a 3,0 m.</a:t>
            </a:r>
          </a:p>
        </p:txBody>
      </p:sp>
    </p:spTree>
    <p:extLst>
      <p:ext uri="{BB962C8B-B14F-4D97-AF65-F5344CB8AC3E}">
        <p14:creationId xmlns:p14="http://schemas.microsoft.com/office/powerpoint/2010/main" val="3162341543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82020B5E-7A71-441F-B97A-BF6807DE6107}"/>
              </a:ext>
            </a:extLst>
          </p:cNvPr>
          <p:cNvSpPr txBox="1"/>
          <p:nvPr/>
        </p:nvSpPr>
        <p:spPr>
          <a:xfrm>
            <a:off x="539552" y="184572"/>
            <a:ext cx="835292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FF0000"/>
                </a:solidFill>
              </a:rPr>
              <a:t>Ação do Vento nas Edificações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3645DAF4-EFA8-4ABC-B799-B089996C36E9}"/>
              </a:ext>
            </a:extLst>
          </p:cNvPr>
          <p:cNvSpPr txBox="1"/>
          <p:nvPr/>
        </p:nvSpPr>
        <p:spPr>
          <a:xfrm>
            <a:off x="179512" y="908720"/>
            <a:ext cx="8964488" cy="553997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pt-BR" sz="40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Fator S</a:t>
            </a:r>
            <a:r>
              <a:rPr lang="pt-BR" sz="4000" b="1" baseline="-250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3200" dirty="0">
                <a:latin typeface="Arial" pitchFamily="34" charset="0"/>
                <a:cs typeface="Arial" pitchFamily="34" charset="0"/>
              </a:rPr>
              <a:t>Rugosidade do terreno</a:t>
            </a:r>
          </a:p>
          <a:p>
            <a:endParaRPr lang="pt-BR" sz="3200" dirty="0">
              <a:latin typeface="Arial" pitchFamily="34" charset="0"/>
              <a:cs typeface="Arial" pitchFamily="34" charset="0"/>
            </a:endParaRPr>
          </a:p>
          <a:p>
            <a:r>
              <a:rPr lang="pt-BR" sz="2400" b="1" dirty="0">
                <a:latin typeface="Arial" pitchFamily="34" charset="0"/>
                <a:cs typeface="Arial" pitchFamily="34" charset="0"/>
              </a:rPr>
              <a:t>Categoria IV: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Terrenos cobertos por obstáculos numerosos</a:t>
            </a:r>
          </a:p>
          <a:p>
            <a:r>
              <a:rPr lang="pt-BR" sz="2400" dirty="0">
                <a:latin typeface="Arial" pitchFamily="34" charset="0"/>
                <a:cs typeface="Arial" pitchFamily="34" charset="0"/>
              </a:rPr>
              <a:t>e pouco espaçados, em zona florestal, industrial ou</a:t>
            </a:r>
          </a:p>
          <a:p>
            <a:r>
              <a:rPr lang="pt-BR" sz="2400" dirty="0">
                <a:latin typeface="Arial" pitchFamily="34" charset="0"/>
                <a:cs typeface="Arial" pitchFamily="34" charset="0"/>
              </a:rPr>
              <a:t>urbanizada. Exemplos:</a:t>
            </a:r>
          </a:p>
          <a:p>
            <a:r>
              <a:rPr lang="pt-BR" sz="2400" dirty="0">
                <a:latin typeface="Arial" pitchFamily="34" charset="0"/>
                <a:cs typeface="Arial" pitchFamily="34" charset="0"/>
              </a:rPr>
              <a:t>- zonas de parques e bosques com muitas árvores;</a:t>
            </a:r>
          </a:p>
          <a:p>
            <a:r>
              <a:rPr lang="pt-BR" sz="2400" dirty="0">
                <a:latin typeface="Arial" pitchFamily="34" charset="0"/>
                <a:cs typeface="Arial" pitchFamily="34" charset="0"/>
              </a:rPr>
              <a:t>- cidades pequenas e seus arredores;</a:t>
            </a:r>
          </a:p>
          <a:p>
            <a:r>
              <a:rPr lang="pt-BR" sz="2400" dirty="0">
                <a:latin typeface="Arial" pitchFamily="34" charset="0"/>
                <a:cs typeface="Arial" pitchFamily="34" charset="0"/>
              </a:rPr>
              <a:t>- subúrbios densamente construídos de grandes cidades;</a:t>
            </a:r>
          </a:p>
          <a:p>
            <a:r>
              <a:rPr lang="pt-BR" sz="2400" dirty="0">
                <a:latin typeface="Arial" pitchFamily="34" charset="0"/>
                <a:cs typeface="Arial" pitchFamily="34" charset="0"/>
              </a:rPr>
              <a:t>- áreas industriais plena ou parcialmente desenvolvidas.</a:t>
            </a:r>
          </a:p>
          <a:p>
            <a:endParaRPr lang="pt-BR" sz="2400" dirty="0">
              <a:latin typeface="Arial" pitchFamily="34" charset="0"/>
              <a:cs typeface="Arial" pitchFamily="34" charset="0"/>
            </a:endParaRPr>
          </a:p>
          <a:p>
            <a:r>
              <a:rPr lang="pt-BR" sz="2400" dirty="0">
                <a:latin typeface="Arial" pitchFamily="34" charset="0"/>
                <a:cs typeface="Arial" pitchFamily="34" charset="0"/>
              </a:rPr>
              <a:t>A cota média do topo dos obstáculos é considerada igual</a:t>
            </a:r>
          </a:p>
          <a:p>
            <a:r>
              <a:rPr lang="pt-BR" sz="2400" dirty="0">
                <a:latin typeface="Arial" pitchFamily="34" charset="0"/>
                <a:cs typeface="Arial" pitchFamily="34" charset="0"/>
              </a:rPr>
              <a:t>a 10 m.</a:t>
            </a:r>
          </a:p>
        </p:txBody>
      </p:sp>
    </p:spTree>
    <p:extLst>
      <p:ext uri="{BB962C8B-B14F-4D97-AF65-F5344CB8AC3E}">
        <p14:creationId xmlns:p14="http://schemas.microsoft.com/office/powerpoint/2010/main" val="3933486490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82020B5E-7A71-441F-B97A-BF6807DE6107}"/>
              </a:ext>
            </a:extLst>
          </p:cNvPr>
          <p:cNvSpPr txBox="1"/>
          <p:nvPr/>
        </p:nvSpPr>
        <p:spPr>
          <a:xfrm>
            <a:off x="539552" y="184572"/>
            <a:ext cx="835292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FF0000"/>
                </a:solidFill>
              </a:rPr>
              <a:t>Ação do Vento nas Edificações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3645DAF4-EFA8-4ABC-B799-B089996C36E9}"/>
              </a:ext>
            </a:extLst>
          </p:cNvPr>
          <p:cNvSpPr txBox="1"/>
          <p:nvPr/>
        </p:nvSpPr>
        <p:spPr>
          <a:xfrm>
            <a:off x="179512" y="908720"/>
            <a:ext cx="8964488" cy="480131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pt-BR" sz="40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Fator S</a:t>
            </a:r>
            <a:r>
              <a:rPr lang="pt-BR" sz="4000" b="1" baseline="-250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3200" dirty="0">
                <a:latin typeface="Arial" pitchFamily="34" charset="0"/>
                <a:cs typeface="Arial" pitchFamily="34" charset="0"/>
              </a:rPr>
              <a:t>Rugosidade do terreno</a:t>
            </a:r>
          </a:p>
          <a:p>
            <a:endParaRPr lang="pt-BR" sz="3200" dirty="0">
              <a:latin typeface="Arial" pitchFamily="34" charset="0"/>
              <a:cs typeface="Arial" pitchFamily="34" charset="0"/>
            </a:endParaRPr>
          </a:p>
          <a:p>
            <a:r>
              <a:rPr lang="pt-BR" sz="2400" b="1" dirty="0">
                <a:latin typeface="Arial" pitchFamily="34" charset="0"/>
                <a:cs typeface="Arial" pitchFamily="34" charset="0"/>
              </a:rPr>
              <a:t>Categoria V: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Terrenos cobertos por obstáculos numerosos,</a:t>
            </a:r>
          </a:p>
          <a:p>
            <a:r>
              <a:rPr lang="pt-BR" sz="2400" dirty="0">
                <a:latin typeface="Arial" pitchFamily="34" charset="0"/>
                <a:cs typeface="Arial" pitchFamily="34" charset="0"/>
              </a:rPr>
              <a:t>grandes, altos e pouco espaçados. Exemplos:</a:t>
            </a:r>
          </a:p>
          <a:p>
            <a:r>
              <a:rPr lang="pt-BR" sz="2400" dirty="0">
                <a:latin typeface="Arial" pitchFamily="34" charset="0"/>
                <a:cs typeface="Arial" pitchFamily="34" charset="0"/>
              </a:rPr>
              <a:t>- florestas com árvores altas, de copas isoladas;</a:t>
            </a:r>
          </a:p>
          <a:p>
            <a:r>
              <a:rPr lang="pt-BR" sz="2400" dirty="0">
                <a:latin typeface="Arial" pitchFamily="34" charset="0"/>
                <a:cs typeface="Arial" pitchFamily="34" charset="0"/>
              </a:rPr>
              <a:t>- centros de grandes cidades;</a:t>
            </a:r>
          </a:p>
          <a:p>
            <a:r>
              <a:rPr lang="pt-BR" sz="2400" dirty="0">
                <a:latin typeface="Arial" pitchFamily="34" charset="0"/>
                <a:cs typeface="Arial" pitchFamily="34" charset="0"/>
              </a:rPr>
              <a:t>- complexos industriais bem desenvolvidos.</a:t>
            </a:r>
          </a:p>
          <a:p>
            <a:endParaRPr lang="pt-BR" sz="2400" dirty="0">
              <a:latin typeface="Arial" pitchFamily="34" charset="0"/>
              <a:cs typeface="Arial" pitchFamily="34" charset="0"/>
            </a:endParaRPr>
          </a:p>
          <a:p>
            <a:r>
              <a:rPr lang="pt-BR" sz="2400" dirty="0">
                <a:latin typeface="Arial" pitchFamily="34" charset="0"/>
                <a:cs typeface="Arial" pitchFamily="34" charset="0"/>
              </a:rPr>
              <a:t>A cota média do topo dos obstáculos é considerada igual</a:t>
            </a:r>
          </a:p>
          <a:p>
            <a:r>
              <a:rPr lang="pt-BR" sz="2400" dirty="0">
                <a:latin typeface="Arial" pitchFamily="34" charset="0"/>
                <a:cs typeface="Arial" pitchFamily="34" charset="0"/>
              </a:rPr>
              <a:t>ou superior a 25 m.</a:t>
            </a:r>
          </a:p>
        </p:txBody>
      </p:sp>
    </p:spTree>
    <p:extLst>
      <p:ext uri="{BB962C8B-B14F-4D97-AF65-F5344CB8AC3E}">
        <p14:creationId xmlns:p14="http://schemas.microsoft.com/office/powerpoint/2010/main" val="1000462471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82020B5E-7A71-441F-B97A-BF6807DE6107}"/>
              </a:ext>
            </a:extLst>
          </p:cNvPr>
          <p:cNvSpPr txBox="1"/>
          <p:nvPr/>
        </p:nvSpPr>
        <p:spPr>
          <a:xfrm>
            <a:off x="539552" y="184572"/>
            <a:ext cx="835292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FF0000"/>
                </a:solidFill>
              </a:rPr>
              <a:t>Ação do Vento nas Edificações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3645DAF4-EFA8-4ABC-B799-B089996C36E9}"/>
              </a:ext>
            </a:extLst>
          </p:cNvPr>
          <p:cNvSpPr txBox="1"/>
          <p:nvPr/>
        </p:nvSpPr>
        <p:spPr>
          <a:xfrm>
            <a:off x="179512" y="764704"/>
            <a:ext cx="8964488" cy="60324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pt-BR" sz="40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Fator S</a:t>
            </a:r>
            <a:r>
              <a:rPr lang="pt-BR" sz="4000" b="1" baseline="-250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3200" dirty="0">
                <a:latin typeface="Arial" pitchFamily="34" charset="0"/>
                <a:cs typeface="Arial" pitchFamily="34" charset="0"/>
              </a:rPr>
              <a:t>Dimensões da edificação</a:t>
            </a:r>
          </a:p>
          <a:p>
            <a:endParaRPr lang="pt-BR" sz="2400" dirty="0">
              <a:latin typeface="Arial" pitchFamily="34" charset="0"/>
              <a:cs typeface="Arial" pitchFamily="34" charset="0"/>
            </a:endParaRPr>
          </a:p>
          <a:p>
            <a:r>
              <a:rPr lang="pt-BR" sz="2300" b="1" dirty="0">
                <a:latin typeface="Arial" pitchFamily="34" charset="0"/>
                <a:cs typeface="Arial" pitchFamily="34" charset="0"/>
              </a:rPr>
              <a:t>Classe A: </a:t>
            </a:r>
            <a:r>
              <a:rPr lang="pt-BR" sz="2300" dirty="0">
                <a:latin typeface="Arial" pitchFamily="34" charset="0"/>
                <a:cs typeface="Arial" pitchFamily="34" charset="0"/>
              </a:rPr>
              <a:t>Todas as unidades de vedação, seus elementos</a:t>
            </a:r>
          </a:p>
          <a:p>
            <a:r>
              <a:rPr lang="pt-BR" sz="2300" dirty="0">
                <a:latin typeface="Arial" pitchFamily="34" charset="0"/>
                <a:cs typeface="Arial" pitchFamily="34" charset="0"/>
              </a:rPr>
              <a:t>de fixação e peças individuais de estruturas sem vedação. Toda edificação na qual a maior dimensão horizontal ou vertical não exceda 20 m.</a:t>
            </a:r>
          </a:p>
          <a:p>
            <a:endParaRPr lang="pt-BR" sz="2300" dirty="0">
              <a:latin typeface="Arial" pitchFamily="34" charset="0"/>
              <a:cs typeface="Arial" pitchFamily="34" charset="0"/>
            </a:endParaRPr>
          </a:p>
          <a:p>
            <a:r>
              <a:rPr lang="pt-BR" sz="2300" b="1" dirty="0">
                <a:latin typeface="Arial" pitchFamily="34" charset="0"/>
                <a:cs typeface="Arial" pitchFamily="34" charset="0"/>
              </a:rPr>
              <a:t>Classe B: </a:t>
            </a:r>
            <a:r>
              <a:rPr lang="pt-BR" sz="2300" dirty="0">
                <a:latin typeface="Arial" pitchFamily="34" charset="0"/>
                <a:cs typeface="Arial" pitchFamily="34" charset="0"/>
              </a:rPr>
              <a:t>Toda edificação ou parte de edificação para a</a:t>
            </a:r>
          </a:p>
          <a:p>
            <a:r>
              <a:rPr lang="pt-BR" sz="2300" dirty="0">
                <a:latin typeface="Arial" pitchFamily="34" charset="0"/>
                <a:cs typeface="Arial" pitchFamily="34" charset="0"/>
              </a:rPr>
              <a:t>qual a maior dimensão horizontal ou vertical da superfície frontal esteja entre 20 m e 50 m.</a:t>
            </a:r>
          </a:p>
          <a:p>
            <a:endParaRPr lang="pt-BR" sz="2300" dirty="0">
              <a:latin typeface="Arial" pitchFamily="34" charset="0"/>
              <a:cs typeface="Arial" pitchFamily="34" charset="0"/>
            </a:endParaRPr>
          </a:p>
          <a:p>
            <a:r>
              <a:rPr lang="pt-BR" sz="2300" b="1" dirty="0">
                <a:latin typeface="Arial" pitchFamily="34" charset="0"/>
                <a:cs typeface="Arial" pitchFamily="34" charset="0"/>
              </a:rPr>
              <a:t>Classe C: </a:t>
            </a:r>
            <a:r>
              <a:rPr lang="pt-BR" sz="2300" dirty="0">
                <a:latin typeface="Arial" pitchFamily="34" charset="0"/>
                <a:cs typeface="Arial" pitchFamily="34" charset="0"/>
              </a:rPr>
              <a:t>Toda edificação ou parte de edificação para a</a:t>
            </a:r>
          </a:p>
          <a:p>
            <a:r>
              <a:rPr lang="pt-BR" sz="2300" dirty="0">
                <a:latin typeface="Arial" pitchFamily="34" charset="0"/>
                <a:cs typeface="Arial" pitchFamily="34" charset="0"/>
              </a:rPr>
              <a:t>qual a maior dimensão horizontal ou vertical da superfície frontal exceda 50 m.</a:t>
            </a:r>
          </a:p>
        </p:txBody>
      </p:sp>
    </p:spTree>
    <p:extLst>
      <p:ext uri="{BB962C8B-B14F-4D97-AF65-F5344CB8AC3E}">
        <p14:creationId xmlns:p14="http://schemas.microsoft.com/office/powerpoint/2010/main" val="845481494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B6BDF93C-0C54-4145-8B31-81192C8449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1849" y="1412777"/>
            <a:ext cx="6672152" cy="5428322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3645DAF4-EFA8-4ABC-B799-B089996C36E9}"/>
              </a:ext>
            </a:extLst>
          </p:cNvPr>
          <p:cNvSpPr txBox="1"/>
          <p:nvPr/>
        </p:nvSpPr>
        <p:spPr>
          <a:xfrm>
            <a:off x="179512" y="764704"/>
            <a:ext cx="2292337" cy="221599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pt-BR" sz="3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Fator S</a:t>
            </a:r>
            <a:r>
              <a:rPr lang="pt-BR" sz="3200" b="1" baseline="-250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2  </a:t>
            </a:r>
          </a:p>
          <a:p>
            <a:pPr>
              <a:spcAft>
                <a:spcPts val="1200"/>
              </a:spcAft>
            </a:pPr>
            <a:r>
              <a:rPr lang="pt-BR" sz="3200" dirty="0">
                <a:latin typeface="Arial" pitchFamily="34" charset="0"/>
                <a:cs typeface="Arial" pitchFamily="34" charset="0"/>
              </a:rPr>
              <a:t>Altura sobre o terreno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AAB771DC-32F1-454E-B12B-04D6069D4D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8797" y="77075"/>
            <a:ext cx="4431209" cy="1011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083305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3645DAF4-EFA8-4ABC-B799-B089996C36E9}"/>
              </a:ext>
            </a:extLst>
          </p:cNvPr>
          <p:cNvSpPr txBox="1"/>
          <p:nvPr/>
        </p:nvSpPr>
        <p:spPr>
          <a:xfrm>
            <a:off x="179512" y="764704"/>
            <a:ext cx="2292337" cy="221599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pt-BR" sz="3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Fator S</a:t>
            </a:r>
            <a:r>
              <a:rPr lang="pt-BR" sz="3200" b="1" baseline="-250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2  </a:t>
            </a:r>
          </a:p>
          <a:p>
            <a:pPr>
              <a:spcAft>
                <a:spcPts val="1200"/>
              </a:spcAft>
            </a:pPr>
            <a:r>
              <a:rPr lang="pt-BR" sz="3200" dirty="0">
                <a:latin typeface="Arial" pitchFamily="34" charset="0"/>
                <a:cs typeface="Arial" pitchFamily="34" charset="0"/>
              </a:rPr>
              <a:t>Altura sobre o terreno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3A80341-04FD-4A6C-A410-B8F646AA74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6144" y="188640"/>
            <a:ext cx="7259560" cy="652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681861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3645DAF4-EFA8-4ABC-B799-B089996C36E9}"/>
              </a:ext>
            </a:extLst>
          </p:cNvPr>
          <p:cNvSpPr txBox="1"/>
          <p:nvPr/>
        </p:nvSpPr>
        <p:spPr>
          <a:xfrm>
            <a:off x="179512" y="620688"/>
            <a:ext cx="453650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pt-BR" sz="3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Fator estatístico S</a:t>
            </a:r>
            <a:r>
              <a:rPr lang="pt-BR" sz="3200" b="1" baseline="-250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70E2933D-63BA-4217-9368-C40A82382E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2637"/>
            <a:ext cx="9144000" cy="5185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984014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539552" y="184572"/>
            <a:ext cx="835292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FF0000"/>
                </a:solidFill>
              </a:rPr>
              <a:t>Ação do Vento nas Edificações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683568" y="4174185"/>
            <a:ext cx="8352926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Arial" pitchFamily="34" charset="0"/>
                <a:cs typeface="Arial" pitchFamily="34" charset="0"/>
              </a:rPr>
              <a:t>F – Força</a:t>
            </a:r>
          </a:p>
          <a:p>
            <a:r>
              <a:rPr lang="pt-BR" sz="2000" dirty="0" err="1">
                <a:latin typeface="Arial" pitchFamily="34" charset="0"/>
                <a:cs typeface="Arial" pitchFamily="34" charset="0"/>
              </a:rPr>
              <a:t>C</a:t>
            </a:r>
            <a:r>
              <a:rPr lang="pt-BR" sz="2000" baseline="-25000" dirty="0" err="1">
                <a:latin typeface="Arial" pitchFamily="34" charset="0"/>
                <a:cs typeface="Arial" pitchFamily="34" charset="0"/>
              </a:rPr>
              <a:t>f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 – coeficiente de força </a:t>
            </a:r>
            <a:r>
              <a:rPr lang="pt-BR" sz="2000" dirty="0"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 geometria</a:t>
            </a:r>
            <a:endParaRPr lang="pt-BR" sz="2000" dirty="0">
              <a:latin typeface="Arial" pitchFamily="34" charset="0"/>
              <a:cs typeface="Arial" pitchFamily="34" charset="0"/>
            </a:endParaRPr>
          </a:p>
          <a:p>
            <a:r>
              <a:rPr lang="pt-BR" sz="2000" dirty="0">
                <a:latin typeface="Arial" pitchFamily="34" charset="0"/>
                <a:cs typeface="Arial" pitchFamily="34" charset="0"/>
              </a:rPr>
              <a:t>q – pressão dinâmica</a:t>
            </a:r>
          </a:p>
          <a:p>
            <a:r>
              <a:rPr lang="pt-BR" sz="2000" dirty="0">
                <a:latin typeface="Arial" pitchFamily="34" charset="0"/>
                <a:cs typeface="Arial" pitchFamily="34" charset="0"/>
              </a:rPr>
              <a:t>A – área de referência</a:t>
            </a: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762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/>
              <p:cNvSpPr/>
              <p:nvPr/>
            </p:nvSpPr>
            <p:spPr>
              <a:xfrm>
                <a:off x="6140848" y="4512738"/>
                <a:ext cx="2746201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3600">
                          <a:latin typeface="Cambria Math" panose="02040503050406030204" pitchFamily="18" charset="0"/>
                        </a:rPr>
                        <m:t>F</m:t>
                      </m:r>
                      <m:r>
                        <a:rPr lang="pt-BR" sz="360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pt-BR" sz="3600" i="0"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pt-BR" sz="3600" i="0">
                              <a:latin typeface="Cambria Math" panose="02040503050406030204" pitchFamily="18" charset="0"/>
                            </a:rPr>
                            <m:t>f</m:t>
                          </m:r>
                        </m:sub>
                      </m:sSub>
                      <m:r>
                        <a:rPr lang="pt-BR" sz="3600" i="0">
                          <a:latin typeface="Cambria Math" panose="02040503050406030204" pitchFamily="18" charset="0"/>
                        </a:rPr>
                        <m:t> .</m:t>
                      </m:r>
                      <m:r>
                        <m:rPr>
                          <m:sty m:val="p"/>
                        </m:rPr>
                        <a:rPr lang="pt-BR" sz="3600" i="0">
                          <a:latin typeface="Cambria Math" panose="02040503050406030204" pitchFamily="18" charset="0"/>
                        </a:rPr>
                        <m:t>q</m:t>
                      </m:r>
                      <m:r>
                        <a:rPr lang="pt-BR" sz="3600" i="0">
                          <a:latin typeface="Cambria Math" panose="02040503050406030204" pitchFamily="18" charset="0"/>
                        </a:rPr>
                        <m:t> .  </m:t>
                      </m:r>
                      <m:r>
                        <m:rPr>
                          <m:sty m:val="p"/>
                        </m:rPr>
                        <a:rPr lang="pt-BR" sz="3600" i="0">
                          <a:latin typeface="Cambria Math" panose="02040503050406030204" pitchFamily="18" charset="0"/>
                        </a:rPr>
                        <m:t>A</m:t>
                      </m:r>
                    </m:oMath>
                  </m:oMathPara>
                </a14:m>
                <a:endParaRPr lang="pt-BR" sz="3600" dirty="0"/>
              </a:p>
            </p:txBody>
          </p:sp>
        </mc:Choice>
        <mc:Fallback xmlns="">
          <p:sp>
            <p:nvSpPr>
              <p:cNvPr id="2" name="Re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0848" y="4512738"/>
                <a:ext cx="2746201" cy="6463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tângulo 2"/>
          <p:cNvSpPr/>
          <p:nvPr/>
        </p:nvSpPr>
        <p:spPr>
          <a:xfrm>
            <a:off x="683567" y="1022387"/>
            <a:ext cx="8352927" cy="132343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pt-BR" sz="2000" dirty="0">
                <a:latin typeface="Arial" pitchFamily="34" charset="0"/>
                <a:cs typeface="Arial" pitchFamily="34" charset="0"/>
              </a:rPr>
              <a:t>V</a:t>
            </a:r>
            <a:r>
              <a:rPr lang="pt-BR" sz="2000" baseline="-25000" dirty="0">
                <a:latin typeface="Arial" pitchFamily="34" charset="0"/>
                <a:cs typeface="Arial" pitchFamily="34" charset="0"/>
              </a:rPr>
              <a:t>0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 – velocidade básica do vento</a:t>
            </a:r>
          </a:p>
          <a:p>
            <a:r>
              <a:rPr lang="pt-BR" sz="2000" dirty="0">
                <a:latin typeface="Arial" pitchFamily="34" charset="0"/>
                <a:cs typeface="Arial" pitchFamily="34" charset="0"/>
              </a:rPr>
              <a:t>S</a:t>
            </a:r>
            <a:r>
              <a:rPr lang="pt-BR" sz="2000" baseline="-25000" dirty="0">
                <a:latin typeface="Arial" pitchFamily="34" charset="0"/>
                <a:cs typeface="Arial" pitchFamily="34" charset="0"/>
              </a:rPr>
              <a:t>1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 – fator topográfico</a:t>
            </a:r>
          </a:p>
          <a:p>
            <a:r>
              <a:rPr lang="pt-BR" sz="2000" dirty="0">
                <a:latin typeface="Arial" pitchFamily="34" charset="0"/>
                <a:cs typeface="Arial" pitchFamily="34" charset="0"/>
              </a:rPr>
              <a:t>S</a:t>
            </a:r>
            <a:r>
              <a:rPr lang="pt-BR" sz="2000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 – rugosidade, dimensões e altura</a:t>
            </a:r>
          </a:p>
          <a:p>
            <a:r>
              <a:rPr lang="pt-BR" sz="2000" dirty="0">
                <a:latin typeface="Arial" pitchFamily="34" charset="0"/>
                <a:cs typeface="Arial" pitchFamily="34" charset="0"/>
              </a:rPr>
              <a:t>S</a:t>
            </a:r>
            <a:r>
              <a:rPr lang="pt-BR" sz="2000" baseline="-25000" dirty="0">
                <a:latin typeface="Arial" pitchFamily="34" charset="0"/>
                <a:cs typeface="Arial" pitchFamily="34" charset="0"/>
              </a:rPr>
              <a:t>3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 – fator estatístico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tângulo 5"/>
              <p:cNvSpPr/>
              <p:nvPr/>
            </p:nvSpPr>
            <p:spPr>
              <a:xfrm>
                <a:off x="5356011" y="1163334"/>
                <a:ext cx="3659143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pt-BR" sz="3600"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pt-BR" sz="3600" i="0">
                              <a:latin typeface="Cambria Math" panose="02040503050406030204" pitchFamily="18" charset="0"/>
                            </a:rPr>
                            <m:t>k</m:t>
                          </m:r>
                        </m:sub>
                      </m:sSub>
                      <m:r>
                        <a:rPr lang="pt-BR" sz="360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pt-BR" sz="3600" i="0"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pt-BR" sz="3600" i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pt-BR" sz="3600" i="0"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BR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pt-BR" sz="3600" i="0">
                              <a:latin typeface="Cambria Math" panose="02040503050406030204" pitchFamily="18" charset="0"/>
                            </a:rPr>
                            <m:t>S</m:t>
                          </m:r>
                        </m:e>
                        <m:sub>
                          <m:r>
                            <a:rPr lang="pt-BR" sz="3600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3600" i="0">
                          <a:latin typeface="Cambria Math" panose="02040503050406030204" pitchFamily="18" charset="0"/>
                        </a:rPr>
                        <m:t>. </m:t>
                      </m:r>
                      <m:sSub>
                        <m:sSubPr>
                          <m:ctrlPr>
                            <a:rPr lang="pt-BR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pt-BR" sz="3600" i="0">
                              <a:latin typeface="Cambria Math" panose="02040503050406030204" pitchFamily="18" charset="0"/>
                            </a:rPr>
                            <m:t>S</m:t>
                          </m:r>
                        </m:e>
                        <m:sub>
                          <m:r>
                            <a:rPr lang="pt-BR" sz="3600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3600" i="0"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BR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pt-BR" sz="3600" i="0">
                              <a:latin typeface="Cambria Math" panose="02040503050406030204" pitchFamily="18" charset="0"/>
                            </a:rPr>
                            <m:t>S</m:t>
                          </m:r>
                        </m:e>
                        <m:sub>
                          <m:r>
                            <a:rPr lang="pt-BR" sz="3600" i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pt-BR" sz="3600" dirty="0"/>
              </a:p>
            </p:txBody>
          </p:sp>
        </mc:Choice>
        <mc:Fallback xmlns="">
          <p:sp>
            <p:nvSpPr>
              <p:cNvPr id="6" name="Retângu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6011" y="1163334"/>
                <a:ext cx="3659143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tângulo 9"/>
          <p:cNvSpPr/>
          <p:nvPr/>
        </p:nvSpPr>
        <p:spPr>
          <a:xfrm>
            <a:off x="683567" y="2598826"/>
            <a:ext cx="8352927" cy="132343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pt-BR" sz="2000" dirty="0" err="1">
                <a:latin typeface="Arial" pitchFamily="34" charset="0"/>
                <a:cs typeface="Arial" pitchFamily="34" charset="0"/>
              </a:rPr>
              <a:t>V</a:t>
            </a:r>
            <a:r>
              <a:rPr lang="pt-BR" sz="2000" baseline="-25000" dirty="0" err="1">
                <a:latin typeface="Arial" pitchFamily="34" charset="0"/>
                <a:cs typeface="Arial" pitchFamily="34" charset="0"/>
              </a:rPr>
              <a:t>k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 – velocidade característica do vento</a:t>
            </a:r>
          </a:p>
          <a:p>
            <a:r>
              <a:rPr lang="pt-BR" sz="2000" dirty="0">
                <a:latin typeface="Arial" pitchFamily="34" charset="0"/>
                <a:cs typeface="Arial" pitchFamily="34" charset="0"/>
              </a:rPr>
              <a:t>q – pressão dinâmica</a:t>
            </a:r>
          </a:p>
          <a:p>
            <a:r>
              <a:rPr lang="pt-BR" sz="2000" dirty="0" err="1">
                <a:latin typeface="Arial" pitchFamily="34" charset="0"/>
                <a:cs typeface="Arial" pitchFamily="34" charset="0"/>
              </a:rPr>
              <a:t>V</a:t>
            </a:r>
            <a:r>
              <a:rPr lang="pt-BR" sz="2000" baseline="-25000" dirty="0" err="1">
                <a:latin typeface="Arial" pitchFamily="34" charset="0"/>
                <a:cs typeface="Arial" pitchFamily="34" charset="0"/>
              </a:rPr>
              <a:t>k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 – em m/s</a:t>
            </a:r>
          </a:p>
          <a:p>
            <a:r>
              <a:rPr lang="pt-BR" sz="2000" dirty="0">
                <a:latin typeface="Arial" pitchFamily="34" charset="0"/>
                <a:cs typeface="Arial" pitchFamily="34" charset="0"/>
              </a:rPr>
              <a:t>q – em N/m</a:t>
            </a:r>
            <a:r>
              <a:rPr lang="pt-BR" sz="2000" baseline="30000" dirty="0">
                <a:latin typeface="Arial" pitchFamily="34" charset="0"/>
                <a:cs typeface="Arial" pitchFamily="34" charset="0"/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tângulo 6"/>
              <p:cNvSpPr/>
              <p:nvPr/>
            </p:nvSpPr>
            <p:spPr>
              <a:xfrm>
                <a:off x="5922455" y="2850746"/>
                <a:ext cx="2964594" cy="6801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3600">
                          <a:latin typeface="Cambria Math" panose="02040503050406030204" pitchFamily="18" charset="0"/>
                        </a:rPr>
                        <m:t>q</m:t>
                      </m:r>
                      <m:r>
                        <a:rPr lang="pt-BR" sz="3600" i="0">
                          <a:latin typeface="Cambria Math" panose="02040503050406030204" pitchFamily="18" charset="0"/>
                        </a:rPr>
                        <m:t>=0,613.</m:t>
                      </m:r>
                      <m:sSubSup>
                        <m:sSubSupPr>
                          <m:ctrlPr>
                            <a:rPr lang="pt-BR" sz="3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pt-BR" sz="3600" i="0"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pt-BR" sz="3600" i="0">
                              <a:latin typeface="Cambria Math" panose="02040503050406030204" pitchFamily="18" charset="0"/>
                            </a:rPr>
                            <m:t>k</m:t>
                          </m:r>
                        </m:sub>
                        <m:sup>
                          <m:r>
                            <a:rPr lang="pt-BR" sz="36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pt-BR" sz="3600" dirty="0"/>
              </a:p>
            </p:txBody>
          </p:sp>
        </mc:Choice>
        <mc:Fallback xmlns="">
          <p:sp>
            <p:nvSpPr>
              <p:cNvPr id="7" name="Retâ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2455" y="2850746"/>
                <a:ext cx="2964594" cy="68012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428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539552" y="184572"/>
            <a:ext cx="835292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FF0000"/>
                </a:solidFill>
              </a:rPr>
              <a:t>Ação do Vento nas Edificações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115616" y="1196752"/>
            <a:ext cx="7200800" cy="31085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3600" b="1" dirty="0">
                <a:latin typeface="Arial" pitchFamily="34" charset="0"/>
                <a:cs typeface="Arial" pitchFamily="34" charset="0"/>
              </a:rPr>
              <a:t>SUMÁRIO</a:t>
            </a:r>
          </a:p>
          <a:p>
            <a:pPr lvl="1" defTabSz="468000">
              <a:buFont typeface="Arial" pitchFamily="34" charset="0"/>
              <a:buChar char="•"/>
            </a:pPr>
            <a:r>
              <a:rPr lang="pt-BR" sz="3200" dirty="0">
                <a:latin typeface="Arial" pitchFamily="34" charset="0"/>
                <a:cs typeface="Arial" pitchFamily="34" charset="0"/>
              </a:rPr>
              <a:t>Conceitos iniciais</a:t>
            </a:r>
          </a:p>
          <a:p>
            <a:pPr lvl="1" defTabSz="468000">
              <a:buFont typeface="Arial" pitchFamily="34" charset="0"/>
              <a:buChar char="•"/>
            </a:pPr>
            <a:r>
              <a:rPr lang="pt-BR" sz="3200" dirty="0">
                <a:latin typeface="Arial" pitchFamily="34" charset="0"/>
                <a:cs typeface="Arial" pitchFamily="34" charset="0"/>
              </a:rPr>
              <a:t>Velocidade do vento</a:t>
            </a:r>
          </a:p>
          <a:p>
            <a:pPr lvl="1" defTabSz="468000">
              <a:buFont typeface="Arial" pitchFamily="34" charset="0"/>
              <a:buChar char="•"/>
            </a:pPr>
            <a:r>
              <a:rPr lang="pt-BR" sz="3200" dirty="0">
                <a:latin typeface="Arial" pitchFamily="34" charset="0"/>
                <a:cs typeface="Arial" pitchFamily="34" charset="0"/>
              </a:rPr>
              <a:t>Coeficientes aerodinâmicos</a:t>
            </a:r>
          </a:p>
          <a:p>
            <a:pPr lvl="1" defTabSz="468000">
              <a:buFont typeface="Arial" pitchFamily="34" charset="0"/>
              <a:buChar char="•"/>
            </a:pPr>
            <a:r>
              <a:rPr lang="pt-BR" sz="3200" dirty="0">
                <a:latin typeface="Arial" pitchFamily="34" charset="0"/>
                <a:cs typeface="Arial" pitchFamily="34" charset="0"/>
              </a:rPr>
              <a:t>Ação estática do vento</a:t>
            </a:r>
          </a:p>
          <a:p>
            <a:pPr lvl="1" defTabSz="468000">
              <a:buFont typeface="Arial" pitchFamily="34" charset="0"/>
              <a:buChar char="•"/>
            </a:pPr>
            <a:r>
              <a:rPr lang="pt-BR" sz="3200" dirty="0">
                <a:latin typeface="Arial" pitchFamily="34" charset="0"/>
                <a:cs typeface="Arial" pitchFamily="34" charset="0"/>
              </a:rPr>
              <a:t>Exemplo Prático</a:t>
            </a:r>
          </a:p>
        </p:txBody>
      </p:sp>
    </p:spTree>
    <p:extLst>
      <p:ext uri="{BB962C8B-B14F-4D97-AF65-F5344CB8AC3E}">
        <p14:creationId xmlns:p14="http://schemas.microsoft.com/office/powerpoint/2010/main" val="3194746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539552" y="184572"/>
            <a:ext cx="835292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0000FF"/>
                </a:solidFill>
              </a:rPr>
              <a:t>Software – Visual Ventos</a:t>
            </a: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762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491" y="942975"/>
            <a:ext cx="7639050" cy="591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07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539552" y="184572"/>
            <a:ext cx="835292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0000FF"/>
                </a:solidFill>
              </a:rPr>
              <a:t>Software – Visual Ventos</a:t>
            </a: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762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491" y="942975"/>
            <a:ext cx="7639050" cy="591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501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539552" y="184572"/>
            <a:ext cx="835292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0000FF"/>
                </a:solidFill>
              </a:rPr>
              <a:t>Software – Visual Ventos</a:t>
            </a: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762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491" y="942561"/>
            <a:ext cx="7639050" cy="591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514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539552" y="184572"/>
            <a:ext cx="835292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0000FF"/>
                </a:solidFill>
              </a:rPr>
              <a:t>Software – Visual Ventos</a:t>
            </a: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762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491" y="959814"/>
            <a:ext cx="7639050" cy="591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863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539552" y="184572"/>
            <a:ext cx="835292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0000FF"/>
                </a:solidFill>
              </a:rPr>
              <a:t>Software – Visual Ventos</a:t>
            </a: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762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491" y="942975"/>
            <a:ext cx="7639050" cy="591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972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539552" y="184572"/>
            <a:ext cx="835292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0000FF"/>
                </a:solidFill>
              </a:rPr>
              <a:t>Software – Visual Ventos</a:t>
            </a: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762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475" y="942975"/>
            <a:ext cx="7639050" cy="591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403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539552" y="184572"/>
            <a:ext cx="835292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0000FF"/>
                </a:solidFill>
              </a:rPr>
              <a:t>Software – Visual Ventos</a:t>
            </a: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762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475" y="942975"/>
            <a:ext cx="7639050" cy="591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769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539552" y="184572"/>
            <a:ext cx="835292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0000FF"/>
                </a:solidFill>
              </a:rPr>
              <a:t>Software – Visual Ventos</a:t>
            </a: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762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491" y="942975"/>
            <a:ext cx="7639050" cy="591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580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539552" y="184572"/>
            <a:ext cx="835292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0000FF"/>
                </a:solidFill>
              </a:rPr>
              <a:t>Software – Visual Ventos</a:t>
            </a: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762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491" y="942975"/>
            <a:ext cx="7639050" cy="591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143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539552" y="184572"/>
            <a:ext cx="835292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0000FF"/>
                </a:solidFill>
              </a:rPr>
              <a:t>Software – Visual Ventos</a:t>
            </a: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762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491" y="930938"/>
            <a:ext cx="7639050" cy="591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988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539552" y="184572"/>
            <a:ext cx="835292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FF0000"/>
                </a:solidFill>
              </a:rPr>
              <a:t>Ação do Vento nas Edificações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115616" y="1196752"/>
            <a:ext cx="7200800" cy="46166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pt-BR" sz="4000" b="1" dirty="0">
                <a:latin typeface="Arial" pitchFamily="34" charset="0"/>
                <a:cs typeface="Arial" pitchFamily="34" charset="0"/>
              </a:rPr>
              <a:t>Conceitos iniciais</a:t>
            </a:r>
          </a:p>
          <a:p>
            <a:pPr lvl="1" defTabSz="468000">
              <a:spcAft>
                <a:spcPts val="1200"/>
              </a:spcAft>
              <a:buFont typeface="Arial" pitchFamily="34" charset="0"/>
              <a:buChar char="•"/>
            </a:pPr>
            <a:r>
              <a:rPr lang="pt-BR" sz="3200" dirty="0">
                <a:latin typeface="Arial" pitchFamily="34" charset="0"/>
                <a:cs typeface="Arial" pitchFamily="34" charset="0"/>
              </a:rPr>
              <a:t>Diferenças de pressão </a:t>
            </a:r>
            <a:r>
              <a:rPr lang="pt-BR" sz="3200" dirty="0">
                <a:latin typeface="Arial" pitchFamily="34" charset="0"/>
                <a:cs typeface="Arial" pitchFamily="34" charset="0"/>
                <a:sym typeface="Symbol"/>
              </a:rPr>
              <a:t></a:t>
            </a:r>
            <a:r>
              <a:rPr lang="pt-BR" sz="3200" dirty="0">
                <a:latin typeface="Arial" pitchFamily="34" charset="0"/>
                <a:cs typeface="Arial" pitchFamily="34" charset="0"/>
              </a:rPr>
              <a:t> movimento das massas de ar</a:t>
            </a:r>
          </a:p>
          <a:p>
            <a:pPr lvl="1" defTabSz="468000">
              <a:spcAft>
                <a:spcPts val="1200"/>
              </a:spcAft>
              <a:buFont typeface="Arial" pitchFamily="34" charset="0"/>
              <a:buChar char="•"/>
            </a:pPr>
            <a:r>
              <a:rPr lang="pt-BR" sz="3200" dirty="0">
                <a:latin typeface="Arial" pitchFamily="34" charset="0"/>
                <a:cs typeface="Arial" pitchFamily="34" charset="0"/>
              </a:rPr>
              <a:t>Caráter aleatório na:</a:t>
            </a:r>
          </a:p>
          <a:p>
            <a:pPr marL="1371600" lvl="2" indent="-457200" defTabSz="468000">
              <a:buFont typeface="Wingdings" panose="05000000000000000000" pitchFamily="2" charset="2"/>
              <a:buChar char="Ø"/>
            </a:pPr>
            <a:r>
              <a:rPr lang="pt-BR" sz="3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intensidade,</a:t>
            </a:r>
          </a:p>
          <a:p>
            <a:pPr marL="1371600" lvl="2" indent="-457200" defTabSz="468000">
              <a:buFont typeface="Wingdings" panose="05000000000000000000" pitchFamily="2" charset="2"/>
              <a:buChar char="Ø"/>
            </a:pPr>
            <a:r>
              <a:rPr lang="pt-BR" sz="3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duração e </a:t>
            </a:r>
          </a:p>
          <a:p>
            <a:pPr marL="1371600" lvl="2" indent="-457200" defTabSz="468000">
              <a:buFont typeface="Wingdings" panose="05000000000000000000" pitchFamily="2" charset="2"/>
              <a:buChar char="Ø"/>
            </a:pPr>
            <a:r>
              <a:rPr lang="pt-BR" sz="3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direção.</a:t>
            </a:r>
          </a:p>
          <a:p>
            <a:pPr lvl="1" defTabSz="468000">
              <a:spcAft>
                <a:spcPts val="1200"/>
              </a:spcAft>
              <a:buFont typeface="Arial" pitchFamily="34" charset="0"/>
              <a:buChar char="•"/>
            </a:pPr>
            <a:r>
              <a:rPr lang="pt-BR" sz="3200" dirty="0">
                <a:latin typeface="Arial" pitchFamily="34" charset="0"/>
                <a:cs typeface="Arial" pitchFamily="34" charset="0"/>
              </a:rPr>
              <a:t>Como Quantificar?</a:t>
            </a:r>
          </a:p>
        </p:txBody>
      </p:sp>
    </p:spTree>
    <p:extLst>
      <p:ext uri="{BB962C8B-B14F-4D97-AF65-F5344CB8AC3E}">
        <p14:creationId xmlns:p14="http://schemas.microsoft.com/office/powerpoint/2010/main" val="3194746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539552" y="184572"/>
            <a:ext cx="835292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FF0000"/>
                </a:solidFill>
              </a:rPr>
              <a:t>Ação do Vento nas Edificações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683569" y="997982"/>
            <a:ext cx="8352926" cy="196977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pt-BR" sz="3200" b="1" dirty="0">
                <a:latin typeface="Arial" pitchFamily="34" charset="0"/>
                <a:cs typeface="Arial" pitchFamily="34" charset="0"/>
              </a:rPr>
              <a:t>Como Quantificar?</a:t>
            </a:r>
          </a:p>
          <a:p>
            <a:r>
              <a:rPr lang="pt-BR" sz="2000" dirty="0">
                <a:latin typeface="Arial" pitchFamily="34" charset="0"/>
                <a:cs typeface="Arial" pitchFamily="34" charset="0"/>
              </a:rPr>
              <a:t>F – Força</a:t>
            </a:r>
          </a:p>
          <a:p>
            <a:r>
              <a:rPr lang="pt-BR" sz="2000" dirty="0" err="1">
                <a:latin typeface="Arial" pitchFamily="34" charset="0"/>
                <a:cs typeface="Arial" pitchFamily="34" charset="0"/>
              </a:rPr>
              <a:t>C</a:t>
            </a:r>
            <a:r>
              <a:rPr lang="pt-BR" sz="2000" baseline="-25000" dirty="0" err="1">
                <a:latin typeface="Arial" pitchFamily="34" charset="0"/>
                <a:cs typeface="Arial" pitchFamily="34" charset="0"/>
              </a:rPr>
              <a:t>f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 – coeficiente de força </a:t>
            </a:r>
            <a:r>
              <a:rPr lang="pt-BR" sz="2000" dirty="0"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 geometria</a:t>
            </a:r>
            <a:endParaRPr lang="pt-BR" sz="2000" dirty="0">
              <a:latin typeface="Arial" pitchFamily="34" charset="0"/>
              <a:cs typeface="Arial" pitchFamily="34" charset="0"/>
            </a:endParaRPr>
          </a:p>
          <a:p>
            <a:r>
              <a:rPr lang="pt-BR" sz="2000" dirty="0">
                <a:latin typeface="Arial" pitchFamily="34" charset="0"/>
                <a:cs typeface="Arial" pitchFamily="34" charset="0"/>
              </a:rPr>
              <a:t>q – pressão dinâmica</a:t>
            </a:r>
          </a:p>
          <a:p>
            <a:r>
              <a:rPr lang="pt-BR" sz="2000" dirty="0">
                <a:latin typeface="Arial" pitchFamily="34" charset="0"/>
                <a:cs typeface="Arial" pitchFamily="34" charset="0"/>
              </a:rPr>
              <a:t>A – área de referência</a:t>
            </a: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762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/>
              <p:cNvSpPr/>
              <p:nvPr/>
            </p:nvSpPr>
            <p:spPr>
              <a:xfrm>
                <a:off x="6295747" y="1888390"/>
                <a:ext cx="2746201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3600">
                          <a:latin typeface="Cambria Math" panose="02040503050406030204" pitchFamily="18" charset="0"/>
                        </a:rPr>
                        <m:t>F</m:t>
                      </m:r>
                      <m:r>
                        <a:rPr lang="pt-BR" sz="360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pt-BR" sz="3600" i="0"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pt-BR" sz="3600" i="0">
                              <a:latin typeface="Cambria Math" panose="02040503050406030204" pitchFamily="18" charset="0"/>
                            </a:rPr>
                            <m:t>f</m:t>
                          </m:r>
                        </m:sub>
                      </m:sSub>
                      <m:r>
                        <a:rPr lang="pt-BR" sz="3600" i="0">
                          <a:latin typeface="Cambria Math" panose="02040503050406030204" pitchFamily="18" charset="0"/>
                        </a:rPr>
                        <m:t> .</m:t>
                      </m:r>
                      <m:r>
                        <m:rPr>
                          <m:sty m:val="p"/>
                        </m:rPr>
                        <a:rPr lang="pt-BR" sz="3600" i="0">
                          <a:latin typeface="Cambria Math" panose="02040503050406030204" pitchFamily="18" charset="0"/>
                        </a:rPr>
                        <m:t>q</m:t>
                      </m:r>
                      <m:r>
                        <a:rPr lang="pt-BR" sz="3600" i="0">
                          <a:latin typeface="Cambria Math" panose="02040503050406030204" pitchFamily="18" charset="0"/>
                        </a:rPr>
                        <m:t> .  </m:t>
                      </m:r>
                      <m:r>
                        <m:rPr>
                          <m:sty m:val="p"/>
                        </m:rPr>
                        <a:rPr lang="pt-BR" sz="3600" i="0">
                          <a:latin typeface="Cambria Math" panose="02040503050406030204" pitchFamily="18" charset="0"/>
                        </a:rPr>
                        <m:t>A</m:t>
                      </m:r>
                    </m:oMath>
                  </m:oMathPara>
                </a14:m>
                <a:endParaRPr lang="pt-BR" sz="3600" dirty="0"/>
              </a:p>
            </p:txBody>
          </p:sp>
        </mc:Choice>
        <mc:Fallback xmlns="">
          <p:sp>
            <p:nvSpPr>
              <p:cNvPr id="2" name="Re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5747" y="1888390"/>
                <a:ext cx="2746201" cy="6463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tângulo 2"/>
          <p:cNvSpPr/>
          <p:nvPr/>
        </p:nvSpPr>
        <p:spPr>
          <a:xfrm>
            <a:off x="683567" y="3171824"/>
            <a:ext cx="8352927" cy="132343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pt-BR" sz="2000" dirty="0">
                <a:latin typeface="Arial" pitchFamily="34" charset="0"/>
                <a:cs typeface="Arial" pitchFamily="34" charset="0"/>
              </a:rPr>
              <a:t>V</a:t>
            </a:r>
            <a:r>
              <a:rPr lang="pt-BR" sz="2000" baseline="-25000" dirty="0">
                <a:latin typeface="Arial" pitchFamily="34" charset="0"/>
                <a:cs typeface="Arial" pitchFamily="34" charset="0"/>
              </a:rPr>
              <a:t>0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 – velocidade básica do vento</a:t>
            </a:r>
          </a:p>
          <a:p>
            <a:r>
              <a:rPr lang="pt-BR" sz="2000" dirty="0">
                <a:latin typeface="Arial" pitchFamily="34" charset="0"/>
                <a:cs typeface="Arial" pitchFamily="34" charset="0"/>
              </a:rPr>
              <a:t>S</a:t>
            </a:r>
            <a:r>
              <a:rPr lang="pt-BR" sz="2000" baseline="-25000" dirty="0">
                <a:latin typeface="Arial" pitchFamily="34" charset="0"/>
                <a:cs typeface="Arial" pitchFamily="34" charset="0"/>
              </a:rPr>
              <a:t>1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 – fator topográfico</a:t>
            </a:r>
          </a:p>
          <a:p>
            <a:r>
              <a:rPr lang="pt-BR" sz="2000" dirty="0">
                <a:latin typeface="Arial" pitchFamily="34" charset="0"/>
                <a:cs typeface="Arial" pitchFamily="34" charset="0"/>
              </a:rPr>
              <a:t>S</a:t>
            </a:r>
            <a:r>
              <a:rPr lang="pt-BR" sz="2000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 – rugosidade, dimensões e altura</a:t>
            </a:r>
          </a:p>
          <a:p>
            <a:r>
              <a:rPr lang="pt-BR" sz="2000" dirty="0">
                <a:latin typeface="Arial" pitchFamily="34" charset="0"/>
                <a:cs typeface="Arial" pitchFamily="34" charset="0"/>
              </a:rPr>
              <a:t>S</a:t>
            </a:r>
            <a:r>
              <a:rPr lang="pt-BR" sz="2000" baseline="-25000" dirty="0">
                <a:latin typeface="Arial" pitchFamily="34" charset="0"/>
                <a:cs typeface="Arial" pitchFamily="34" charset="0"/>
              </a:rPr>
              <a:t>3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 – fator estatístico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tângulo 5"/>
              <p:cNvSpPr/>
              <p:nvPr/>
            </p:nvSpPr>
            <p:spPr>
              <a:xfrm>
                <a:off x="5377351" y="3661111"/>
                <a:ext cx="3659143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pt-BR" sz="3600"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pt-BR" sz="3600" i="0">
                              <a:latin typeface="Cambria Math" panose="02040503050406030204" pitchFamily="18" charset="0"/>
                            </a:rPr>
                            <m:t>k</m:t>
                          </m:r>
                        </m:sub>
                      </m:sSub>
                      <m:r>
                        <a:rPr lang="pt-BR" sz="360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pt-BR" sz="3600" i="0"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pt-BR" sz="3600" i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pt-BR" sz="3600" i="0"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BR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pt-BR" sz="3600" i="0">
                              <a:latin typeface="Cambria Math" panose="02040503050406030204" pitchFamily="18" charset="0"/>
                            </a:rPr>
                            <m:t>S</m:t>
                          </m:r>
                        </m:e>
                        <m:sub>
                          <m:r>
                            <a:rPr lang="pt-BR" sz="3600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3600" i="0">
                          <a:latin typeface="Cambria Math" panose="02040503050406030204" pitchFamily="18" charset="0"/>
                        </a:rPr>
                        <m:t>. </m:t>
                      </m:r>
                      <m:sSub>
                        <m:sSubPr>
                          <m:ctrlPr>
                            <a:rPr lang="pt-BR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pt-BR" sz="3600" i="0">
                              <a:latin typeface="Cambria Math" panose="02040503050406030204" pitchFamily="18" charset="0"/>
                            </a:rPr>
                            <m:t>S</m:t>
                          </m:r>
                        </m:e>
                        <m:sub>
                          <m:r>
                            <a:rPr lang="pt-BR" sz="3600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3600" i="0"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BR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pt-BR" sz="3600" i="0">
                              <a:latin typeface="Cambria Math" panose="02040503050406030204" pitchFamily="18" charset="0"/>
                            </a:rPr>
                            <m:t>S</m:t>
                          </m:r>
                        </m:e>
                        <m:sub>
                          <m:r>
                            <a:rPr lang="pt-BR" sz="3600" i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pt-BR" sz="3600" dirty="0"/>
              </a:p>
            </p:txBody>
          </p:sp>
        </mc:Choice>
        <mc:Fallback xmlns="">
          <p:sp>
            <p:nvSpPr>
              <p:cNvPr id="6" name="Retângu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7351" y="3661111"/>
                <a:ext cx="3659143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tângulo 9"/>
          <p:cNvSpPr/>
          <p:nvPr/>
        </p:nvSpPr>
        <p:spPr>
          <a:xfrm>
            <a:off x="683567" y="5010001"/>
            <a:ext cx="8352927" cy="132343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pt-BR" sz="2000" dirty="0" err="1">
                <a:latin typeface="Arial" pitchFamily="34" charset="0"/>
                <a:cs typeface="Arial" pitchFamily="34" charset="0"/>
              </a:rPr>
              <a:t>V</a:t>
            </a:r>
            <a:r>
              <a:rPr lang="pt-BR" sz="2000" baseline="-25000" dirty="0" err="1">
                <a:latin typeface="Arial" pitchFamily="34" charset="0"/>
                <a:cs typeface="Arial" pitchFamily="34" charset="0"/>
              </a:rPr>
              <a:t>k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 – velocidade característica do vento</a:t>
            </a:r>
          </a:p>
          <a:p>
            <a:r>
              <a:rPr lang="pt-BR" sz="2000" dirty="0">
                <a:latin typeface="Arial" pitchFamily="34" charset="0"/>
                <a:cs typeface="Arial" pitchFamily="34" charset="0"/>
              </a:rPr>
              <a:t>q – pressão dinâmica</a:t>
            </a:r>
          </a:p>
          <a:p>
            <a:r>
              <a:rPr lang="pt-BR" sz="2000" dirty="0" err="1">
                <a:latin typeface="Arial" pitchFamily="34" charset="0"/>
                <a:cs typeface="Arial" pitchFamily="34" charset="0"/>
              </a:rPr>
              <a:t>V</a:t>
            </a:r>
            <a:r>
              <a:rPr lang="pt-BR" sz="2000" baseline="-25000" dirty="0" err="1">
                <a:latin typeface="Arial" pitchFamily="34" charset="0"/>
                <a:cs typeface="Arial" pitchFamily="34" charset="0"/>
              </a:rPr>
              <a:t>k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 – em m/s</a:t>
            </a:r>
          </a:p>
          <a:p>
            <a:r>
              <a:rPr lang="pt-BR" sz="2000" dirty="0">
                <a:latin typeface="Arial" pitchFamily="34" charset="0"/>
                <a:cs typeface="Arial" pitchFamily="34" charset="0"/>
              </a:rPr>
              <a:t>q – em N/m</a:t>
            </a:r>
            <a:r>
              <a:rPr lang="pt-BR" sz="2000" baseline="30000" dirty="0">
                <a:latin typeface="Arial" pitchFamily="34" charset="0"/>
                <a:cs typeface="Arial" pitchFamily="34" charset="0"/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tângulo 6"/>
              <p:cNvSpPr/>
              <p:nvPr/>
            </p:nvSpPr>
            <p:spPr>
              <a:xfrm>
                <a:off x="6071900" y="5229200"/>
                <a:ext cx="2964594" cy="6801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3600">
                          <a:latin typeface="Cambria Math" panose="02040503050406030204" pitchFamily="18" charset="0"/>
                        </a:rPr>
                        <m:t>q</m:t>
                      </m:r>
                      <m:r>
                        <a:rPr lang="pt-BR" sz="3600" i="0">
                          <a:latin typeface="Cambria Math" panose="02040503050406030204" pitchFamily="18" charset="0"/>
                        </a:rPr>
                        <m:t>=0,613.</m:t>
                      </m:r>
                      <m:sSubSup>
                        <m:sSubSupPr>
                          <m:ctrlPr>
                            <a:rPr lang="pt-BR" sz="3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pt-BR" sz="3600" i="0"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pt-BR" sz="3600" i="0">
                              <a:latin typeface="Cambria Math" panose="02040503050406030204" pitchFamily="18" charset="0"/>
                            </a:rPr>
                            <m:t>k</m:t>
                          </m:r>
                        </m:sub>
                        <m:sup>
                          <m:r>
                            <a:rPr lang="pt-BR" sz="36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pt-BR" sz="3600" dirty="0"/>
              </a:p>
            </p:txBody>
          </p:sp>
        </mc:Choice>
        <mc:Fallback xmlns="">
          <p:sp>
            <p:nvSpPr>
              <p:cNvPr id="7" name="Retâ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1900" y="5229200"/>
                <a:ext cx="2964594" cy="68012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4746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539552" y="184572"/>
            <a:ext cx="835292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FF0000"/>
                </a:solidFill>
              </a:rPr>
              <a:t>Ação do Vento nas Edificações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611560" y="953918"/>
            <a:ext cx="8352926" cy="57246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pt-BR" sz="3200" b="1" dirty="0">
                <a:latin typeface="Arial" pitchFamily="34" charset="0"/>
                <a:cs typeface="Arial" pitchFamily="34" charset="0"/>
              </a:rPr>
              <a:t>Velocidade do Vento </a:t>
            </a:r>
          </a:p>
          <a:p>
            <a:r>
              <a:rPr lang="pt-BR" sz="2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Fatores intervenientes: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Local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Tipo de terreno (plano, aclive, morro)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Altura da edificação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Rugosidade do terreno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Tipo de ocupação</a:t>
            </a:r>
          </a:p>
          <a:p>
            <a:endParaRPr lang="pt-BR" sz="2800" dirty="0">
              <a:latin typeface="Arial" pitchFamily="34" charset="0"/>
              <a:cs typeface="Arial" pitchFamily="34" charset="0"/>
            </a:endParaRPr>
          </a:p>
          <a:p>
            <a:r>
              <a:rPr lang="pt-BR" sz="2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Velocidade básica (V</a:t>
            </a:r>
            <a:r>
              <a:rPr lang="pt-BR" sz="2800" b="1" baseline="-250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pt-BR" sz="2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Rajada de 3 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Excedida uma vez em 50 anos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A 10 m acima do terreno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Em campo aberto e plano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pode soprar de qualquer direção horizontal</a:t>
            </a: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762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342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539552" y="184572"/>
            <a:ext cx="835292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FF0000"/>
                </a:solidFill>
              </a:rPr>
              <a:t>Ação do Vento nas Edificações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79512" y="2204864"/>
            <a:ext cx="3240360" cy="236988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pt-BR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pt-BR" sz="2400" b="1" baseline="-250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pt-BR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– velocidade básica do vento</a:t>
            </a:r>
          </a:p>
          <a:p>
            <a:pPr>
              <a:spcAft>
                <a:spcPts val="1200"/>
              </a:spcAft>
            </a:pPr>
            <a:r>
              <a:rPr lang="pt-BR" sz="3200" b="1" dirty="0">
                <a:latin typeface="Arial" pitchFamily="34" charset="0"/>
                <a:cs typeface="Arial" pitchFamily="34" charset="0"/>
              </a:rPr>
              <a:t>Isopletas</a:t>
            </a:r>
          </a:p>
          <a:p>
            <a:r>
              <a:rPr lang="pt-BR" sz="2400" dirty="0">
                <a:latin typeface="Arial" pitchFamily="34" charset="0"/>
                <a:cs typeface="Arial" pitchFamily="34" charset="0"/>
              </a:rPr>
              <a:t>da velocidade básica do vento em m/s</a:t>
            </a: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762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 l="1840" t="14895" r="47957" b="11747"/>
          <a:stretch>
            <a:fillRect/>
          </a:stretch>
        </p:blipFill>
        <p:spPr bwMode="auto">
          <a:xfrm>
            <a:off x="3347864" y="720915"/>
            <a:ext cx="5796136" cy="6137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94746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539552" y="184572"/>
            <a:ext cx="835292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FF0000"/>
                </a:solidFill>
              </a:rPr>
              <a:t>Ação do Vento nas Edificações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539552" y="972981"/>
            <a:ext cx="6696744" cy="172354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pt-BR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Fator topográfico S</a:t>
            </a:r>
            <a:r>
              <a:rPr lang="pt-BR" sz="2400" b="1" baseline="-250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Terreno plano S</a:t>
            </a:r>
            <a:r>
              <a:rPr lang="pt-BR" sz="2400" baseline="-25000" dirty="0">
                <a:latin typeface="Arial" pitchFamily="34" charset="0"/>
                <a:cs typeface="Arial" pitchFamily="34" charset="0"/>
              </a:rPr>
              <a:t>1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= 1,0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Vales protegidos S</a:t>
            </a:r>
            <a:r>
              <a:rPr lang="pt-BR" sz="2400" baseline="-25000" dirty="0">
                <a:latin typeface="Arial" pitchFamily="34" charset="0"/>
                <a:cs typeface="Arial" pitchFamily="34" charset="0"/>
              </a:rPr>
              <a:t>1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= 0,9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Morros e Taludes  S</a:t>
            </a:r>
            <a:r>
              <a:rPr lang="pt-BR" sz="2400" baseline="-25000" dirty="0">
                <a:latin typeface="Arial" pitchFamily="34" charset="0"/>
                <a:cs typeface="Arial" pitchFamily="34" charset="0"/>
              </a:rPr>
              <a:t>1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=  conforme a seguir:</a:t>
            </a: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762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ângulo 2"/>
              <p:cNvSpPr/>
              <p:nvPr/>
            </p:nvSpPr>
            <p:spPr>
              <a:xfrm>
                <a:off x="1403648" y="3390404"/>
                <a:ext cx="4015458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2800">
                          <a:latin typeface="Cambria Math" panose="02040503050406030204" pitchFamily="18" charset="0"/>
                        </a:rPr>
                        <m:t>S</m:t>
                      </m:r>
                      <m:r>
                        <m:rPr>
                          <m:sty m:val="p"/>
                        </m:rPr>
                        <a:rPr lang="pt-BR" sz="2800" i="0">
                          <a:latin typeface="Cambria Math" panose="02040503050406030204" pitchFamily="18" charset="0"/>
                        </a:rPr>
                        <m:t>e</m:t>
                      </m:r>
                      <m:r>
                        <a:rPr lang="pt-BR" sz="2800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sz="2800" i="0"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pt-BR" sz="2800" i="0">
                          <a:latin typeface="Cambria Math" panose="02040503050406030204" pitchFamily="18" charset="0"/>
                        </a:rPr>
                        <m:t>≤</m:t>
                      </m:r>
                      <m:sSup>
                        <m:sSupPr>
                          <m:ctrlPr>
                            <a:rPr lang="pt-BR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i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pt-BR" sz="2800" i="0">
                              <a:latin typeface="Cambria Math" panose="02040503050406030204" pitchFamily="18" charset="0"/>
                            </a:rPr>
                            <m:t>o</m:t>
                          </m:r>
                        </m:sup>
                      </m:sSup>
                      <m:r>
                        <a:rPr lang="pt-BR" sz="2800" i="0">
                          <a:latin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pt-BR" sz="28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b="1" i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𝐒</m:t>
                          </m:r>
                        </m:e>
                        <m:sub>
                          <m:r>
                            <a:rPr lang="pt-BR" sz="2800" b="0" i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pt-BR" sz="2800" b="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800" b="1" i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𝐳</m:t>
                          </m:r>
                        </m:e>
                      </m:d>
                      <m:r>
                        <a:rPr lang="pt-BR" sz="2800" b="0" i="0">
                          <a:latin typeface="Cambria Math" panose="02040503050406030204" pitchFamily="18" charset="0"/>
                        </a:rPr>
                        <m:t>=1,0</m:t>
                      </m:r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3" name="Retâ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3390404"/>
                <a:ext cx="4015458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tângulo 5"/>
              <p:cNvSpPr/>
              <p:nvPr/>
            </p:nvSpPr>
            <p:spPr>
              <a:xfrm>
                <a:off x="395536" y="4149080"/>
                <a:ext cx="8496944" cy="82727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2800">
                          <a:latin typeface="Cambria Math" panose="02040503050406030204" pitchFamily="18" charset="0"/>
                        </a:rPr>
                        <m:t>S</m:t>
                      </m:r>
                      <m:r>
                        <m:rPr>
                          <m:sty m:val="p"/>
                        </m:rPr>
                        <a:rPr lang="pt-BR" sz="2800" i="0">
                          <a:latin typeface="Cambria Math" panose="02040503050406030204" pitchFamily="18" charset="0"/>
                        </a:rPr>
                        <m:t>e</m:t>
                      </m:r>
                      <m:r>
                        <a:rPr lang="pt-BR" sz="2800" i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pt-BR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i="0">
                              <a:latin typeface="Cambria Math" panose="02040503050406030204" pitchFamily="18" charset="0"/>
                            </a:rPr>
                            <m:t>6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pt-BR" sz="2800" i="0">
                              <a:latin typeface="Cambria Math" panose="02040503050406030204" pitchFamily="18" charset="0"/>
                            </a:rPr>
                            <m:t>o</m:t>
                          </m:r>
                        </m:sup>
                      </m:sSup>
                      <m:r>
                        <a:rPr lang="pt-BR" sz="2800" i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m:rPr>
                          <m:sty m:val="p"/>
                        </m:rPr>
                        <a:rPr lang="pt-BR" sz="2800" i="0"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pt-BR" sz="2800" i="0">
                          <a:latin typeface="Cambria Math" panose="02040503050406030204" pitchFamily="18" charset="0"/>
                        </a:rPr>
                        <m:t>≤</m:t>
                      </m:r>
                      <m:sSup>
                        <m:sSupPr>
                          <m:ctrlPr>
                            <a:rPr lang="pt-BR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i="0">
                              <a:latin typeface="Cambria Math" panose="02040503050406030204" pitchFamily="18" charset="0"/>
                            </a:rPr>
                            <m:t>17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pt-BR" sz="2800" i="0">
                              <a:latin typeface="Cambria Math" panose="02040503050406030204" pitchFamily="18" charset="0"/>
                            </a:rPr>
                            <m:t>o</m:t>
                          </m:r>
                        </m:sup>
                      </m:sSup>
                      <m:r>
                        <a:rPr lang="pt-BR" sz="2800" i="0">
                          <a:latin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pt-BR" sz="28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b="1" i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𝐒</m:t>
                          </m:r>
                        </m:e>
                        <m:sub>
                          <m:r>
                            <a:rPr lang="pt-BR" sz="2800" b="0" i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pt-BR" sz="2800" b="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800" b="1" i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𝐳</m:t>
                          </m:r>
                        </m:e>
                      </m:d>
                      <m:r>
                        <a:rPr lang="pt-BR" sz="2800" b="0" i="0">
                          <a:latin typeface="Cambria Math" panose="02040503050406030204" pitchFamily="18" charset="0"/>
                        </a:rPr>
                        <m:t>=1,0+</m:t>
                      </m:r>
                      <m:d>
                        <m:dPr>
                          <m:ctrlPr>
                            <a:rPr lang="pt-BR" sz="2800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800" b="0" i="0">
                              <a:latin typeface="Cambria Math" panose="02040503050406030204" pitchFamily="18" charset="0"/>
                            </a:rPr>
                            <m:t>2,5−</m:t>
                          </m:r>
                          <m:f>
                            <m:fPr>
                              <m:ctrlPr>
                                <a:rPr lang="pt-BR" sz="2800" b="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pt-BR" sz="2800" b="0" i="0">
                                  <a:latin typeface="Cambria Math" panose="02040503050406030204" pitchFamily="18" charset="0"/>
                                </a:rPr>
                                <m:t>z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pt-BR" sz="2800" b="0" i="0">
                                  <a:latin typeface="Cambria Math" panose="02040503050406030204" pitchFamily="18" charset="0"/>
                                </a:rPr>
                                <m:t>d</m:t>
                              </m:r>
                            </m:den>
                          </m:f>
                        </m:e>
                      </m:d>
                      <m:r>
                        <m:rPr>
                          <m:sty m:val="p"/>
                        </m:rPr>
                        <a:rPr lang="pt-BR" sz="2800" b="0" i="0">
                          <a:latin typeface="Cambria Math" panose="02040503050406030204" pitchFamily="18" charset="0"/>
                        </a:rPr>
                        <m:t>tg</m:t>
                      </m:r>
                      <m:d>
                        <m:dPr>
                          <m:ctrlPr>
                            <a:rPr lang="pt-BR" sz="2800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pt-BR" sz="2800" b="0" i="0">
                              <a:latin typeface="Cambria Math" panose="02040503050406030204" pitchFamily="18" charset="0"/>
                            </a:rPr>
                            <m:t>θ</m:t>
                          </m:r>
                          <m:r>
                            <a:rPr lang="pt-BR" sz="2800" b="0" i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pt-BR" sz="2800" b="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800" b="0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pt-BR" sz="2800" b="0" i="0">
                                  <a:latin typeface="Cambria Math" panose="02040503050406030204" pitchFamily="18" charset="0"/>
                                </a:rPr>
                                <m:t>o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6" name="Retângu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4149080"/>
                <a:ext cx="8496944" cy="82727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tângulo 6"/>
              <p:cNvSpPr/>
              <p:nvPr/>
            </p:nvSpPr>
            <p:spPr>
              <a:xfrm>
                <a:off x="1161675" y="5179992"/>
                <a:ext cx="6820650" cy="82727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2800">
                          <a:latin typeface="Cambria Math" panose="02040503050406030204" pitchFamily="18" charset="0"/>
                        </a:rPr>
                        <m:t>S</m:t>
                      </m:r>
                      <m:r>
                        <m:rPr>
                          <m:sty m:val="p"/>
                        </m:rPr>
                        <a:rPr lang="pt-BR" sz="2800" i="0">
                          <a:latin typeface="Cambria Math" panose="02040503050406030204" pitchFamily="18" charset="0"/>
                        </a:rPr>
                        <m:t>e</m:t>
                      </m:r>
                      <m:r>
                        <a:rPr lang="pt-BR" sz="2800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sz="2800" i="0"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pt-BR" sz="2800" i="0">
                          <a:latin typeface="Cambria Math" panose="02040503050406030204" pitchFamily="18" charset="0"/>
                        </a:rPr>
                        <m:t>≥</m:t>
                      </m:r>
                      <m:sSup>
                        <m:sSupPr>
                          <m:ctrlPr>
                            <a:rPr lang="pt-BR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i="0">
                              <a:latin typeface="Cambria Math" panose="02040503050406030204" pitchFamily="18" charset="0"/>
                            </a:rPr>
                            <m:t>45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pt-BR" sz="2800" i="0">
                              <a:latin typeface="Cambria Math" panose="02040503050406030204" pitchFamily="18" charset="0"/>
                            </a:rPr>
                            <m:t>o</m:t>
                          </m:r>
                        </m:sup>
                      </m:sSup>
                      <m:r>
                        <a:rPr lang="pt-BR" sz="2800" i="0">
                          <a:latin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pt-BR" sz="28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b="1" i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𝐒</m:t>
                          </m:r>
                        </m:e>
                        <m:sub>
                          <m:r>
                            <a:rPr lang="pt-BR" sz="2800" b="0" i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pt-BR" sz="2800" b="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800" b="1" i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𝐳</m:t>
                          </m:r>
                        </m:e>
                      </m:d>
                      <m:r>
                        <a:rPr lang="pt-BR" sz="2800" b="0" i="0">
                          <a:latin typeface="Cambria Math" panose="02040503050406030204" pitchFamily="18" charset="0"/>
                        </a:rPr>
                        <m:t>=1,0+</m:t>
                      </m:r>
                      <m:d>
                        <m:dPr>
                          <m:ctrlPr>
                            <a:rPr lang="pt-BR" sz="2800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800" b="0" i="0">
                              <a:latin typeface="Cambria Math" panose="02040503050406030204" pitchFamily="18" charset="0"/>
                            </a:rPr>
                            <m:t>2,5−</m:t>
                          </m:r>
                          <m:f>
                            <m:fPr>
                              <m:ctrlPr>
                                <a:rPr lang="pt-BR" sz="2800" b="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pt-BR" sz="2800" b="0" i="0">
                                  <a:latin typeface="Cambria Math" panose="02040503050406030204" pitchFamily="18" charset="0"/>
                                </a:rPr>
                                <m:t>z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pt-BR" sz="2800" b="0" i="0">
                                  <a:latin typeface="Cambria Math" panose="02040503050406030204" pitchFamily="18" charset="0"/>
                                </a:rPr>
                                <m:t>d</m:t>
                              </m:r>
                            </m:den>
                          </m:f>
                        </m:e>
                      </m:d>
                      <m:r>
                        <a:rPr lang="pt-BR" sz="2800" b="0" i="0">
                          <a:latin typeface="Cambria Math" panose="02040503050406030204" pitchFamily="18" charset="0"/>
                        </a:rPr>
                        <m:t>0,31</m:t>
                      </m:r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7" name="Retâ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1675" y="5179992"/>
                <a:ext cx="6820650" cy="82727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1407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539552" y="184572"/>
            <a:ext cx="835292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FF0000"/>
                </a:solidFill>
              </a:rPr>
              <a:t>Ação do Vento nas Edificações</a:t>
            </a: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762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777021"/>
            <a:ext cx="7092280" cy="6028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320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82020B5E-7A71-441F-B97A-BF6807DE6107}"/>
              </a:ext>
            </a:extLst>
          </p:cNvPr>
          <p:cNvSpPr txBox="1"/>
          <p:nvPr/>
        </p:nvSpPr>
        <p:spPr>
          <a:xfrm>
            <a:off x="539552" y="184572"/>
            <a:ext cx="835292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FF0000"/>
                </a:solidFill>
              </a:rPr>
              <a:t>Ação do Vento nas Edificações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3645DAF4-EFA8-4ABC-B799-B089996C36E9}"/>
              </a:ext>
            </a:extLst>
          </p:cNvPr>
          <p:cNvSpPr txBox="1"/>
          <p:nvPr/>
        </p:nvSpPr>
        <p:spPr>
          <a:xfrm>
            <a:off x="569334" y="1196752"/>
            <a:ext cx="6696744" cy="31085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pt-BR" sz="4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Fator S</a:t>
            </a:r>
            <a:r>
              <a:rPr lang="pt-BR" sz="4400" b="1" baseline="-250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2</a:t>
            </a:r>
          </a:p>
          <a:p>
            <a:pPr>
              <a:spcAft>
                <a:spcPts val="1200"/>
              </a:spcAft>
            </a:pPr>
            <a:r>
              <a:rPr lang="pt-BR" sz="5400" b="1" baseline="-25000" dirty="0">
                <a:latin typeface="Arial" pitchFamily="34" charset="0"/>
                <a:cs typeface="Arial" pitchFamily="34" charset="0"/>
              </a:rPr>
              <a:t>Efeito combinado: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3200" dirty="0">
                <a:latin typeface="Arial" pitchFamily="34" charset="0"/>
                <a:cs typeface="Arial" pitchFamily="34" charset="0"/>
              </a:rPr>
              <a:t>Rugosidade do terreno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3200" dirty="0">
                <a:latin typeface="Arial" pitchFamily="34" charset="0"/>
                <a:cs typeface="Arial" pitchFamily="34" charset="0"/>
              </a:rPr>
              <a:t>Dimensões da edificação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3200" dirty="0">
                <a:latin typeface="Arial" pitchFamily="34" charset="0"/>
                <a:cs typeface="Arial" pitchFamily="34" charset="0"/>
              </a:rPr>
              <a:t>Altura sobre o terreno</a:t>
            </a:r>
          </a:p>
        </p:txBody>
      </p:sp>
    </p:spTree>
    <p:extLst>
      <p:ext uri="{BB962C8B-B14F-4D97-AF65-F5344CB8AC3E}">
        <p14:creationId xmlns:p14="http://schemas.microsoft.com/office/powerpoint/2010/main" val="4155801844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Cacho">
  <a:themeElements>
    <a:clrScheme name="Cacho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Cacho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acho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0</TotalTime>
  <Words>939</Words>
  <Application>Microsoft Office PowerPoint</Application>
  <PresentationFormat>Apresentação na tela (4:3)</PresentationFormat>
  <Paragraphs>172</Paragraphs>
  <Slides>29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29</vt:i4>
      </vt:variant>
    </vt:vector>
  </HeadingPairs>
  <TitlesOfParts>
    <vt:vector size="38" baseType="lpstr">
      <vt:lpstr>Arial</vt:lpstr>
      <vt:lpstr>Calibri</vt:lpstr>
      <vt:lpstr>Cambria Math</vt:lpstr>
      <vt:lpstr>Century Gothic</vt:lpstr>
      <vt:lpstr>Cooper Black</vt:lpstr>
      <vt:lpstr>Symbol</vt:lpstr>
      <vt:lpstr>Wingdings</vt:lpstr>
      <vt:lpstr>Wingdings 3</vt:lpstr>
      <vt:lpstr>Cacho</vt:lpstr>
      <vt:lpstr>Ação do Vento nas Edificações 2023-A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2011-02-07T00:17:23Z</dcterms:created>
  <dcterms:modified xsi:type="dcterms:W3CDTF">2023-03-02T14:57:50Z</dcterms:modified>
</cp:coreProperties>
</file>