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72" r:id="rId4"/>
    <p:sldId id="273" r:id="rId5"/>
    <p:sldId id="274" r:id="rId6"/>
    <p:sldId id="275" r:id="rId7"/>
    <p:sldId id="276" r:id="rId8"/>
    <p:sldId id="259" r:id="rId9"/>
    <p:sldId id="261" r:id="rId10"/>
    <p:sldId id="262" r:id="rId11"/>
    <p:sldId id="260" r:id="rId12"/>
    <p:sldId id="263" r:id="rId13"/>
    <p:sldId id="264" r:id="rId14"/>
    <p:sldId id="265" r:id="rId15"/>
    <p:sldId id="266" r:id="rId16"/>
    <p:sldId id="277" r:id="rId17"/>
    <p:sldId id="278" r:id="rId18"/>
    <p:sldId id="279" r:id="rId19"/>
    <p:sldId id="280" r:id="rId20"/>
    <p:sldId id="281" r:id="rId21"/>
    <p:sldId id="283" r:id="rId22"/>
    <p:sldId id="284" r:id="rId23"/>
    <p:sldId id="285" r:id="rId24"/>
    <p:sldId id="286" r:id="rId25"/>
    <p:sldId id="287" r:id="rId26"/>
    <p:sldId id="288" r:id="rId2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55" autoAdjust="0"/>
    <p:restoredTop sz="94660"/>
  </p:normalViewPr>
  <p:slideViewPr>
    <p:cSldViewPr snapToGrid="0">
      <p:cViewPr varScale="1">
        <p:scale>
          <a:sx n="67" d="100"/>
          <a:sy n="67" d="100"/>
        </p:scale>
        <p:origin x="72" y="19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70C9F-30B9-46AC-9564-D23C46B98923}" type="datetimeFigureOut">
              <a:rPr lang="pt-BR" smtClean="0"/>
              <a:pPr/>
              <a:t>13/04/2023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81BEB-B6E5-49F0-B536-E5B15D98A9C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2438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70C9F-30B9-46AC-9564-D23C46B98923}" type="datetimeFigureOut">
              <a:rPr lang="pt-BR" smtClean="0"/>
              <a:pPr/>
              <a:t>13/04/2023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81BEB-B6E5-49F0-B536-E5B15D98A9C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2941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70C9F-30B9-46AC-9564-D23C46B98923}" type="datetimeFigureOut">
              <a:rPr lang="pt-BR" smtClean="0"/>
              <a:pPr/>
              <a:t>13/04/2023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81BEB-B6E5-49F0-B536-E5B15D98A9C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158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etrat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406400" y="228600"/>
            <a:ext cx="6339840" cy="63246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/>
              <a:t>Clique no ícone para adicionar uma imagem</a:t>
            </a:r>
            <a:endParaRPr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6807200" y="228600"/>
            <a:ext cx="4267200" cy="3810000"/>
          </a:xfrm>
        </p:spPr>
        <p:txBody>
          <a:bodyPr tIns="91440" bIns="91440" anchor="t"/>
          <a:lstStyle>
            <a:lvl1pPr marL="0" marR="0" indent="0" algn="l" eaLnBrk="1" latinLnBrk="0" hangingPunct="1">
              <a:buFontTx/>
              <a:buNone/>
              <a:defRPr kumimoji="0" lang="pt-BR" sz="2000" i="0"/>
            </a:lvl1pPr>
            <a:extLst/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pt-BR">
                <a:solidFill>
                  <a:schemeClr val="bg1"/>
                </a:solidFill>
              </a:rPr>
              <a:pPr algn="r"/>
              <a:t>13/04/2023</a:t>
            </a:fld>
            <a:endParaRPr kumimoji="0" lang="pt-BR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A4431D5-1B33-458B-8AFD-CECCB0FA18CB}" type="slidenum">
              <a:rPr kumimoji="0" lang="pt-BR">
                <a:solidFill>
                  <a:srgbClr val="FFFFFF"/>
                </a:solidFill>
              </a:rPr>
              <a:pPr/>
              <a:t>‹nº›</a:t>
            </a:fld>
            <a:endParaRPr kumimoji="0" lang="pt-BR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kumimoji="0" lang="pt-BR"/>
          </a:p>
        </p:txBody>
      </p:sp>
    </p:spTree>
    <p:extLst>
      <p:ext uri="{BB962C8B-B14F-4D97-AF65-F5344CB8AC3E}">
        <p14:creationId xmlns:p14="http://schemas.microsoft.com/office/powerpoint/2010/main" val="288930139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70C9F-30B9-46AC-9564-D23C46B98923}" type="datetimeFigureOut">
              <a:rPr lang="pt-BR" smtClean="0"/>
              <a:pPr/>
              <a:t>13/04/2023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81BEB-B6E5-49F0-B536-E5B15D98A9C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7794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70C9F-30B9-46AC-9564-D23C46B98923}" type="datetimeFigureOut">
              <a:rPr lang="pt-BR" smtClean="0"/>
              <a:pPr/>
              <a:t>13/04/2023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81BEB-B6E5-49F0-B536-E5B15D98A9C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7649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70C9F-30B9-46AC-9564-D23C46B98923}" type="datetimeFigureOut">
              <a:rPr lang="pt-BR" smtClean="0"/>
              <a:pPr/>
              <a:t>13/04/2023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81BEB-B6E5-49F0-B536-E5B15D98A9C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5716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70C9F-30B9-46AC-9564-D23C46B98923}" type="datetimeFigureOut">
              <a:rPr lang="pt-BR" smtClean="0"/>
              <a:pPr/>
              <a:t>13/04/2023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81BEB-B6E5-49F0-B536-E5B15D98A9C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502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70C9F-30B9-46AC-9564-D23C46B98923}" type="datetimeFigureOut">
              <a:rPr lang="pt-BR" smtClean="0"/>
              <a:pPr/>
              <a:t>13/04/2023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81BEB-B6E5-49F0-B536-E5B15D98A9C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9483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70C9F-30B9-46AC-9564-D23C46B98923}" type="datetimeFigureOut">
              <a:rPr lang="pt-BR" smtClean="0"/>
              <a:pPr/>
              <a:t>13/04/2023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81BEB-B6E5-49F0-B536-E5B15D98A9C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3773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70C9F-30B9-46AC-9564-D23C46B98923}" type="datetimeFigureOut">
              <a:rPr lang="pt-BR" smtClean="0"/>
              <a:pPr/>
              <a:t>13/04/2023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81BEB-B6E5-49F0-B536-E5B15D98A9C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5490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70C9F-30B9-46AC-9564-D23C46B98923}" type="datetimeFigureOut">
              <a:rPr lang="pt-BR" smtClean="0"/>
              <a:pPr/>
              <a:t>13/04/2023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81BEB-B6E5-49F0-B536-E5B15D98A9C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1955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70C9F-30B9-46AC-9564-D23C46B98923}" type="datetimeFigureOut">
              <a:rPr lang="pt-BR" smtClean="0"/>
              <a:pPr/>
              <a:t>13/04/2023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81BEB-B6E5-49F0-B536-E5B15D98A9C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9911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e.pub/lwstphblh0383tl7slrd.vbk/OEBPS/Text/anexoa.html#fn_1" TargetMode="Externa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96763" y="275208"/>
            <a:ext cx="11682716" cy="1025086"/>
          </a:xfrm>
        </p:spPr>
        <p:txBody>
          <a:bodyPr>
            <a:normAutofit/>
          </a:bodyPr>
          <a:lstStyle/>
          <a:p>
            <a:r>
              <a:rPr lang="pt-BR" b="1" dirty="0"/>
              <a:t>Cap.4 - Ligações de peças estruturais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96763" y="1434517"/>
            <a:ext cx="5843978" cy="510832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pt-BR" b="1" dirty="0">
                <a:solidFill>
                  <a:srgbClr val="FF0000"/>
                </a:solidFill>
              </a:rPr>
              <a:t>4.1 </a:t>
            </a:r>
            <a:r>
              <a:rPr lang="pt-BR" dirty="0"/>
              <a:t>Tipos de ligações</a:t>
            </a:r>
          </a:p>
          <a:p>
            <a:pPr algn="l"/>
            <a:r>
              <a:rPr lang="pt-BR" b="1" dirty="0">
                <a:solidFill>
                  <a:srgbClr val="FF0000"/>
                </a:solidFill>
              </a:rPr>
              <a:t>4.2. </a:t>
            </a:r>
            <a:r>
              <a:rPr lang="pt-BR" dirty="0"/>
              <a:t>Ligações axiais por corte com pinos metálicos</a:t>
            </a:r>
          </a:p>
          <a:p>
            <a:pPr algn="l"/>
            <a:r>
              <a:rPr lang="pt-BR" b="1" dirty="0">
                <a:solidFill>
                  <a:srgbClr val="FF0000"/>
                </a:solidFill>
              </a:rPr>
              <a:t>4.3. </a:t>
            </a:r>
            <a:r>
              <a:rPr lang="pt-BR" dirty="0"/>
              <a:t>Pregos</a:t>
            </a:r>
          </a:p>
          <a:p>
            <a:pPr algn="l"/>
            <a:r>
              <a:rPr lang="pt-BR" b="1" dirty="0">
                <a:solidFill>
                  <a:srgbClr val="FF0000"/>
                </a:solidFill>
              </a:rPr>
              <a:t>4.4. </a:t>
            </a:r>
            <a:r>
              <a:rPr lang="pt-BR" dirty="0"/>
              <a:t>Parafusos auto-atarraxantes (</a:t>
            </a:r>
            <a:r>
              <a:rPr lang="pt-BR" dirty="0" err="1"/>
              <a:t>eurocode</a:t>
            </a:r>
            <a:r>
              <a:rPr lang="pt-BR" dirty="0"/>
              <a:t> 5)</a:t>
            </a:r>
          </a:p>
          <a:p>
            <a:pPr algn="l"/>
            <a:r>
              <a:rPr lang="pt-BR" b="1" dirty="0">
                <a:solidFill>
                  <a:srgbClr val="FF0000"/>
                </a:solidFill>
              </a:rPr>
              <a:t>4.5. </a:t>
            </a:r>
            <a:r>
              <a:rPr lang="pt-BR" dirty="0"/>
              <a:t>Parafusos de porca e arruela</a:t>
            </a:r>
          </a:p>
          <a:p>
            <a:pPr algn="l"/>
            <a:r>
              <a:rPr lang="pt-BR" b="1" dirty="0">
                <a:solidFill>
                  <a:srgbClr val="FF0000"/>
                </a:solidFill>
              </a:rPr>
              <a:t>4.6. </a:t>
            </a:r>
            <a:r>
              <a:rPr lang="pt-BR" dirty="0"/>
              <a:t>Pinos metálicos</a:t>
            </a:r>
          </a:p>
          <a:p>
            <a:pPr algn="l"/>
            <a:r>
              <a:rPr lang="pt-BR" b="1" dirty="0">
                <a:solidFill>
                  <a:srgbClr val="FF0000"/>
                </a:solidFill>
              </a:rPr>
              <a:t>4.7. </a:t>
            </a:r>
            <a:r>
              <a:rPr lang="pt-BR" dirty="0"/>
              <a:t>Cavilhas</a:t>
            </a:r>
          </a:p>
          <a:p>
            <a:pPr algn="l"/>
            <a:r>
              <a:rPr lang="pt-BR" b="1" dirty="0">
                <a:solidFill>
                  <a:srgbClr val="FF0000"/>
                </a:solidFill>
              </a:rPr>
              <a:t>4.8. </a:t>
            </a:r>
            <a:r>
              <a:rPr lang="pt-BR" dirty="0"/>
              <a:t>Conectores de Anel Metálicos</a:t>
            </a: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6400800" y="1434517"/>
            <a:ext cx="5578679" cy="5108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b="1" dirty="0">
                <a:solidFill>
                  <a:srgbClr val="FF0000"/>
                </a:solidFill>
              </a:rPr>
              <a:t>4.9. </a:t>
            </a:r>
            <a:r>
              <a:rPr lang="pt-BR" dirty="0"/>
              <a:t>Ligações por Entalhes</a:t>
            </a:r>
          </a:p>
          <a:p>
            <a:pPr algn="l"/>
            <a:r>
              <a:rPr lang="pt-BR" b="1" dirty="0">
                <a:solidFill>
                  <a:srgbClr val="FF0000"/>
                </a:solidFill>
              </a:rPr>
              <a:t>4.10. </a:t>
            </a:r>
            <a:r>
              <a:rPr lang="pt-BR" dirty="0"/>
              <a:t>Ligações por tarugos</a:t>
            </a:r>
          </a:p>
          <a:p>
            <a:pPr algn="l"/>
            <a:r>
              <a:rPr lang="pt-BR" b="1" dirty="0">
                <a:solidFill>
                  <a:srgbClr val="FF0000"/>
                </a:solidFill>
              </a:rPr>
              <a:t>4.11. </a:t>
            </a:r>
            <a:r>
              <a:rPr lang="pt-BR" dirty="0"/>
              <a:t>Ligações com chapas prensadas</a:t>
            </a:r>
          </a:p>
          <a:p>
            <a:pPr algn="l"/>
            <a:r>
              <a:rPr lang="pt-BR" b="1" dirty="0">
                <a:solidFill>
                  <a:srgbClr val="FF0000"/>
                </a:solidFill>
              </a:rPr>
              <a:t>4.12. </a:t>
            </a:r>
            <a:r>
              <a:rPr lang="pt-BR" dirty="0"/>
              <a:t>Tração Perpendicular às Fibras em Ligações</a:t>
            </a:r>
          </a:p>
          <a:p>
            <a:pPr algn="l"/>
            <a:r>
              <a:rPr lang="pt-BR" b="1" dirty="0">
                <a:solidFill>
                  <a:srgbClr val="FF0000"/>
                </a:solidFill>
              </a:rPr>
              <a:t>4.13. </a:t>
            </a:r>
            <a:r>
              <a:rPr lang="pt-BR" dirty="0"/>
              <a:t>Deformabilidade das ligações e associação de conectores</a:t>
            </a:r>
          </a:p>
          <a:p>
            <a:pPr algn="l"/>
            <a:r>
              <a:rPr lang="pt-BR" b="1" dirty="0">
                <a:solidFill>
                  <a:srgbClr val="FF0000"/>
                </a:solidFill>
              </a:rPr>
              <a:t>4.14. </a:t>
            </a:r>
            <a:r>
              <a:rPr lang="pt-BR" dirty="0"/>
              <a:t>Problemas Resolvidos</a:t>
            </a:r>
          </a:p>
          <a:p>
            <a:pPr algn="l"/>
            <a:r>
              <a:rPr lang="pt-BR" b="1" dirty="0">
                <a:solidFill>
                  <a:srgbClr val="FF0000"/>
                </a:solidFill>
              </a:rPr>
              <a:t>4.15. </a:t>
            </a:r>
            <a:r>
              <a:rPr lang="pt-BR" dirty="0"/>
              <a:t>Problemas Propostos</a:t>
            </a:r>
          </a:p>
        </p:txBody>
      </p:sp>
    </p:spTree>
    <p:extLst>
      <p:ext uri="{BB962C8B-B14F-4D97-AF65-F5344CB8AC3E}">
        <p14:creationId xmlns:p14="http://schemas.microsoft.com/office/powerpoint/2010/main" val="428026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038" y="287136"/>
            <a:ext cx="7798670" cy="569030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ângulo 5"/>
          <p:cNvSpPr/>
          <p:nvPr/>
        </p:nvSpPr>
        <p:spPr>
          <a:xfrm>
            <a:off x="1656226" y="5977440"/>
            <a:ext cx="93622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/>
              <a:t>Fig. 4.12b – pregos com bitolas métricas, segundo padronização da ABNT.</a:t>
            </a:r>
          </a:p>
        </p:txBody>
      </p:sp>
    </p:spTree>
    <p:extLst>
      <p:ext uri="{BB962C8B-B14F-4D97-AF65-F5344CB8AC3E}">
        <p14:creationId xmlns:p14="http://schemas.microsoft.com/office/powerpoint/2010/main" val="409096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674847"/>
              </p:ext>
            </p:extLst>
          </p:nvPr>
        </p:nvGraphicFramePr>
        <p:xfrm>
          <a:off x="1996581" y="1986277"/>
          <a:ext cx="7592036" cy="365779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205972">
                  <a:extLst>
                    <a:ext uri="{9D8B030D-6E8A-4147-A177-3AD203B41FA5}">
                      <a16:colId xmlns:a16="http://schemas.microsoft.com/office/drawing/2014/main" val="1901051761"/>
                    </a:ext>
                  </a:extLst>
                </a:gridCol>
                <a:gridCol w="1087607">
                  <a:extLst>
                    <a:ext uri="{9D8B030D-6E8A-4147-A177-3AD203B41FA5}">
                      <a16:colId xmlns:a16="http://schemas.microsoft.com/office/drawing/2014/main" val="613439838"/>
                    </a:ext>
                  </a:extLst>
                </a:gridCol>
                <a:gridCol w="1065275">
                  <a:extLst>
                    <a:ext uri="{9D8B030D-6E8A-4147-A177-3AD203B41FA5}">
                      <a16:colId xmlns:a16="http://schemas.microsoft.com/office/drawing/2014/main" val="1573442425"/>
                    </a:ext>
                  </a:extLst>
                </a:gridCol>
                <a:gridCol w="2017768">
                  <a:extLst>
                    <a:ext uri="{9D8B030D-6E8A-4147-A177-3AD203B41FA5}">
                      <a16:colId xmlns:a16="http://schemas.microsoft.com/office/drawing/2014/main" val="3302826163"/>
                    </a:ext>
                  </a:extLst>
                </a:gridCol>
                <a:gridCol w="2215414">
                  <a:extLst>
                    <a:ext uri="{9D8B030D-6E8A-4147-A177-3AD203B41FA5}">
                      <a16:colId xmlns:a16="http://schemas.microsoft.com/office/drawing/2014/main" val="10441681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t-BR" sz="1800" dirty="0">
                          <a:effectLst/>
                        </a:rPr>
                        <a:t>Bitola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t-BR" sz="1800" dirty="0">
                          <a:effectLst/>
                        </a:rPr>
                        <a:t>d (mm)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t-BR" sz="1800">
                          <a:effectLst/>
                        </a:rPr>
                        <a:t>ℓ (mm)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t-BR" sz="1800" dirty="0">
                          <a:effectLst/>
                        </a:rPr>
                        <a:t>Quantidade de pregos por quilo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t-BR" sz="1800">
                          <a:effectLst/>
                        </a:rPr>
                        <a:t>Penetração mínima</a:t>
                      </a:r>
                      <a:r>
                        <a:rPr lang="pt-BR" sz="1800" u="none" strike="noStrike">
                          <a:effectLst/>
                          <a:hlinkClick r:id="rId2"/>
                        </a:rPr>
                        <a:t>*</a:t>
                      </a:r>
                      <a:r>
                        <a:rPr lang="pt-BR" sz="1800">
                          <a:effectLst/>
                        </a:rPr>
                        <a:t> 12d (mm)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05884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19 × 27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3,9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63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155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47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923078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19 × 30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69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143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442973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19 × 33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76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136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4671030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19 × 36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82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121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7418860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19 × 39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89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109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916168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06364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20 × 30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4,4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69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106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53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74909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20 × 33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76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98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5936938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20 × 39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89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85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3867425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20 × 42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95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77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1072224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FF0000"/>
                          </a:solidFill>
                          <a:effectLst/>
                        </a:rPr>
                        <a:t>20 × 48</a:t>
                      </a:r>
                      <a:endParaRPr lang="pt-B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FF0000"/>
                          </a:solidFill>
                          <a:effectLst/>
                        </a:rPr>
                        <a:t>108</a:t>
                      </a:r>
                      <a:endParaRPr lang="pt-B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FF0000"/>
                          </a:solidFill>
                          <a:effectLst/>
                        </a:rPr>
                        <a:t>67</a:t>
                      </a:r>
                      <a:endParaRPr lang="pt-B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814707547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86855" y="324283"/>
            <a:ext cx="801148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TABELA A.3.1</a:t>
            </a:r>
            <a:r>
              <a:rPr kumimoji="0" lang="pt-BR" altLang="pt-BR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Bitolas comerciais de pregos com cabeça de aço temperado</a:t>
            </a:r>
            <a:endParaRPr kumimoji="0" lang="pt-BR" altLang="pt-BR" sz="1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6556" y="877824"/>
            <a:ext cx="4005839" cy="1101978"/>
          </a:xfrm>
          <a:prstGeom prst="rect">
            <a:avLst/>
          </a:prstGeom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896112" y="5955626"/>
            <a:ext cx="1046987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*Em ligações corridas, a penetração mínima é igual à espessura da peça mais delgada.</a:t>
            </a:r>
            <a:endParaRPr kumimoji="0" lang="pt-BR" altLang="pt-B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Fonte: Catálogo Gerdau</a:t>
            </a:r>
            <a:endParaRPr kumimoji="0" lang="pt-BR" altLang="pt-BR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0392070" y="611779"/>
            <a:ext cx="1799930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rgbClr val="FF0000"/>
                </a:solidFill>
              </a:rPr>
              <a:t>Requisito de penetração do prego</a:t>
            </a:r>
          </a:p>
        </p:txBody>
      </p:sp>
      <p:cxnSp>
        <p:nvCxnSpPr>
          <p:cNvPr id="9" name="Conector reto 8"/>
          <p:cNvCxnSpPr/>
          <p:nvPr/>
        </p:nvCxnSpPr>
        <p:spPr>
          <a:xfrm flipV="1">
            <a:off x="8275320" y="1155280"/>
            <a:ext cx="2116750" cy="11398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353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52"/>
          <a:stretch/>
        </p:blipFill>
        <p:spPr bwMode="auto">
          <a:xfrm>
            <a:off x="284162" y="102235"/>
            <a:ext cx="11654126" cy="600595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ângulo 5"/>
          <p:cNvSpPr/>
          <p:nvPr/>
        </p:nvSpPr>
        <p:spPr>
          <a:xfrm>
            <a:off x="284162" y="6108192"/>
            <a:ext cx="10193432" cy="595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32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Fig. 4.7 Mecanismos de plastificação em ligações com pinos.</a:t>
            </a:r>
          </a:p>
        </p:txBody>
      </p:sp>
    </p:spTree>
    <p:extLst>
      <p:ext uri="{BB962C8B-B14F-4D97-AF65-F5344CB8AC3E}">
        <p14:creationId xmlns:p14="http://schemas.microsoft.com/office/powerpoint/2010/main" val="2703837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49"/>
          <a:stretch/>
        </p:blipFill>
        <p:spPr bwMode="auto">
          <a:xfrm>
            <a:off x="247967" y="219455"/>
            <a:ext cx="11700318" cy="57150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284162" y="6032716"/>
            <a:ext cx="10193432" cy="595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32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Fig. 4.7 Mecanismos de plastificação em ligações com pinos.</a:t>
            </a:r>
          </a:p>
        </p:txBody>
      </p:sp>
    </p:spTree>
    <p:extLst>
      <p:ext uri="{BB962C8B-B14F-4D97-AF65-F5344CB8AC3E}">
        <p14:creationId xmlns:p14="http://schemas.microsoft.com/office/powerpoint/2010/main" val="403725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715" y="0"/>
            <a:ext cx="8331356" cy="55412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530352" y="5711789"/>
            <a:ext cx="11146536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32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Fig. 4.9 Ábacos modificados de </a:t>
            </a:r>
            <a:r>
              <a:rPr lang="pt-BR" sz="3200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Möller</a:t>
            </a:r>
            <a:r>
              <a:rPr lang="pt-BR" sz="32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(a) corte simples (b) corte duplo (</a:t>
            </a:r>
            <a:r>
              <a:rPr lang="pt-BR" sz="3200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Step</a:t>
            </a:r>
            <a:r>
              <a:rPr lang="pt-BR" sz="32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1996).</a:t>
            </a:r>
          </a:p>
        </p:txBody>
      </p:sp>
    </p:spTree>
    <p:extLst>
      <p:ext uri="{BB962C8B-B14F-4D97-AF65-F5344CB8AC3E}">
        <p14:creationId xmlns:p14="http://schemas.microsoft.com/office/powerpoint/2010/main" val="298213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80490" y="324689"/>
            <a:ext cx="8375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>
                <a:solidFill>
                  <a:srgbClr val="0000FF"/>
                </a:solidFill>
              </a:rPr>
              <a:t>Mecanismo II — esmagamento local da madeira</a:t>
            </a:r>
          </a:p>
        </p:txBody>
      </p:sp>
      <p:sp>
        <p:nvSpPr>
          <p:cNvPr id="3" name="Retângulo 2"/>
          <p:cNvSpPr/>
          <p:nvPr/>
        </p:nvSpPr>
        <p:spPr>
          <a:xfrm>
            <a:off x="780490" y="3083129"/>
            <a:ext cx="57180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>
                <a:solidFill>
                  <a:srgbClr val="0000FF"/>
                </a:solidFill>
              </a:rPr>
              <a:t>Mecanismo IV — flexão do pino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1420570" y="909464"/>
                <a:ext cx="2666798" cy="13653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BR" sz="2800">
                              <a:latin typeface="Cambria Math" panose="02040503050406030204" pitchFamily="18" charset="0"/>
                            </a:rPr>
                            <m:t>t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pt-BR" sz="2800" i="0">
                              <a:latin typeface="Cambria Math" panose="02040503050406030204" pitchFamily="18" charset="0"/>
                            </a:rPr>
                            <m:t>d</m:t>
                          </m:r>
                        </m:den>
                      </m:f>
                      <m:r>
                        <a:rPr lang="pt-BR" sz="2800" i="0">
                          <a:latin typeface="Cambria Math" panose="02040503050406030204" pitchFamily="18" charset="0"/>
                        </a:rPr>
                        <m:t>≤1,25</m:t>
                      </m:r>
                      <m:rad>
                        <m:radPr>
                          <m:degHide m:val="on"/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sz="2800" i="0">
                                      <a:latin typeface="Cambria Math" panose="02040503050406030204" pitchFamily="18" charset="0"/>
                                    </a:rPr>
                                    <m:t>f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pt-BR" sz="2800" i="0">
                                      <a:latin typeface="Cambria Math" panose="02040503050406030204" pitchFamily="18" charset="0"/>
                                    </a:rPr>
                                    <m:t>yd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sz="2800" i="0">
                                      <a:latin typeface="Cambria Math" panose="02040503050406030204" pitchFamily="18" charset="0"/>
                                    </a:rPr>
                                    <m:t>f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pt-BR" sz="2800" i="0">
                                      <a:latin typeface="Cambria Math" panose="02040503050406030204" pitchFamily="18" charset="0"/>
                                    </a:rPr>
                                    <m:t>ed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0570" y="909464"/>
                <a:ext cx="2666798" cy="13653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/>
              <p:cNvSpPr/>
              <p:nvPr/>
            </p:nvSpPr>
            <p:spPr>
              <a:xfrm>
                <a:off x="5676369" y="1330541"/>
                <a:ext cx="252953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sz="2800"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sz="2800" i="0">
                              <a:latin typeface="Cambria Math" panose="02040503050406030204" pitchFamily="18" charset="0"/>
                            </a:rPr>
                            <m:t>d</m:t>
                          </m:r>
                        </m:sub>
                      </m:sSub>
                      <m:r>
                        <a:rPr lang="pt-BR" sz="28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0,4</m:t>
                          </m:r>
                          <m:r>
                            <m:rPr>
                              <m:sty m:val="p"/>
                            </m:rPr>
                            <a:rPr lang="pt-BR" sz="2800" i="0"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sz="2800" i="0">
                              <a:latin typeface="Cambria Math" panose="02040503050406030204" pitchFamily="18" charset="0"/>
                            </a:rPr>
                            <m:t>ed</m:t>
                          </m:r>
                        </m:sub>
                      </m:sSub>
                      <m:r>
                        <a:rPr lang="pt-BR" sz="28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2800" i="0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pt-BR" sz="28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2800" i="0">
                          <a:latin typeface="Cambria Math" panose="02040503050406030204" pitchFamily="18" charset="0"/>
                        </a:rPr>
                        <m:t>t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6" name="Retâ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6369" y="1330541"/>
                <a:ext cx="2529539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1420570" y="3667904"/>
                <a:ext cx="2316724" cy="13653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BR" sz="2800">
                              <a:latin typeface="Cambria Math" panose="02040503050406030204" pitchFamily="18" charset="0"/>
                            </a:rPr>
                            <m:t>t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pt-BR" sz="2800" i="0">
                              <a:latin typeface="Cambria Math" panose="02040503050406030204" pitchFamily="18" charset="0"/>
                            </a:rPr>
                            <m:t>d</m:t>
                          </m:r>
                        </m:den>
                      </m:f>
                      <m:r>
                        <a:rPr lang="pt-BR" sz="2800" i="0">
                          <a:latin typeface="Cambria Math" panose="02040503050406030204" pitchFamily="18" charset="0"/>
                        </a:rPr>
                        <m:t>&gt;1,25</m:t>
                      </m:r>
                      <m:rad>
                        <m:radPr>
                          <m:degHide m:val="on"/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sz="2800" i="0">
                                      <a:latin typeface="Cambria Math" panose="02040503050406030204" pitchFamily="18" charset="0"/>
                                    </a:rPr>
                                    <m:t>f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pt-BR" sz="2800" i="0">
                                      <a:latin typeface="Cambria Math" panose="02040503050406030204" pitchFamily="18" charset="0"/>
                                    </a:rPr>
                                    <m:t>yd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sz="2800" i="0">
                                      <a:latin typeface="Cambria Math" panose="02040503050406030204" pitchFamily="18" charset="0"/>
                                    </a:rPr>
                                    <m:t>f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pt-BR" sz="2800" i="0">
                                      <a:latin typeface="Cambria Math" panose="02040503050406030204" pitchFamily="18" charset="0"/>
                                    </a:rPr>
                                    <m:t>ed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0570" y="3667904"/>
                <a:ext cx="2316724" cy="13653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5676369" y="3866003"/>
                <a:ext cx="3282437" cy="9691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sz="2800"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sz="2800" i="0">
                              <a:latin typeface="Cambria Math" panose="02040503050406030204" pitchFamily="18" charset="0"/>
                            </a:rPr>
                            <m:t>d</m:t>
                          </m:r>
                        </m:sub>
                      </m:sSub>
                      <m:r>
                        <a:rPr lang="pt-BR" sz="2800" i="0">
                          <a:latin typeface="Cambria Math" panose="02040503050406030204" pitchFamily="18" charset="0"/>
                        </a:rPr>
                        <m:t>=0,5 </m:t>
                      </m:r>
                      <m:sSup>
                        <m:sSup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pt-BR" sz="2800" i="0">
                              <a:latin typeface="Cambria Math" panose="02040503050406030204" pitchFamily="18" charset="0"/>
                            </a:rPr>
                            <m:t>d</m:t>
                          </m:r>
                        </m:e>
                        <m:sup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pt-B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sz="2800" i="0"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 sz="2800" i="0">
                                  <a:latin typeface="Cambria Math" panose="02040503050406030204" pitchFamily="18" charset="0"/>
                                </a:rPr>
                                <m:t>ed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pt-BR" sz="2800" i="0"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 sz="2800" i="0">
                                  <a:latin typeface="Cambria Math" panose="02040503050406030204" pitchFamily="18" charset="0"/>
                                </a:rPr>
                                <m:t>yd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6369" y="3866003"/>
                <a:ext cx="3282437" cy="9691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012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552336" y="5506787"/>
            <a:ext cx="11315780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Fig. 4.13 Distâncias mínimas em ligações pregadas com pré-furação, segundo a NBR 7190, expressas em função do diâmetro d do prego.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3" r="10815"/>
          <a:stretch/>
        </p:blipFill>
        <p:spPr bwMode="auto">
          <a:xfrm>
            <a:off x="7213204" y="899786"/>
            <a:ext cx="4727261" cy="4106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8" r="6180"/>
          <a:stretch/>
        </p:blipFill>
        <p:spPr bwMode="auto">
          <a:xfrm>
            <a:off x="142043" y="1349170"/>
            <a:ext cx="6656882" cy="36576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0927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712135" y="6225878"/>
            <a:ext cx="11315780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Fig. 4.16 Penetração de ponta p mínima em ligações pregadas segundo a NBR 7190.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775" y="189421"/>
            <a:ext cx="7807520" cy="60364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35454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578840" y="167795"/>
            <a:ext cx="1115735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FF0000"/>
                </a:solidFill>
              </a:rPr>
              <a:t>Exemplo 4.1 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55106" y="818698"/>
            <a:ext cx="6462863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000" dirty="0"/>
              <a:t>Calcular a resistência R</a:t>
            </a:r>
            <a:r>
              <a:rPr lang="pt-BR" sz="2000" baseline="-25000" dirty="0"/>
              <a:t>d</a:t>
            </a:r>
            <a:r>
              <a:rPr lang="pt-BR" sz="2000" dirty="0"/>
              <a:t> ao corte do prego (</a:t>
            </a:r>
            <a:r>
              <a:rPr lang="pt-BR" sz="2000" dirty="0" err="1"/>
              <a:t>f</a:t>
            </a:r>
            <a:r>
              <a:rPr lang="pt-BR" sz="2000" baseline="-25000" dirty="0" err="1"/>
              <a:t>yk</a:t>
            </a:r>
            <a:r>
              <a:rPr lang="pt-BR" sz="2000" dirty="0"/>
              <a:t>= 600 MPa) 20 × 48 na ligação ilustrada de duas peças tracionadas de pinho-do-paraná de 2ª categoria, de acordo com a NBR 7190, para as seguintes condições: carga de média duração e Classe 2 de umidade.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9" r="11431"/>
          <a:stretch/>
        </p:blipFill>
        <p:spPr bwMode="auto">
          <a:xfrm>
            <a:off x="6942339" y="215144"/>
            <a:ext cx="5017594" cy="2464346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355106" y="3442108"/>
                <a:ext cx="10626571" cy="9839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sz="2800" i="0"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sz="2800" i="0">
                              <a:latin typeface="Cambria Math" panose="02040503050406030204" pitchFamily="18" charset="0"/>
                            </a:rPr>
                            <m:t>ed</m:t>
                          </m:r>
                        </m:sub>
                      </m:sSub>
                      <m:r>
                        <a:rPr lang="pt-BR" sz="28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sz="2800" i="0"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sz="2800" i="0">
                              <a:latin typeface="Cambria Math" panose="02040503050406030204" pitchFamily="18" charset="0"/>
                            </a:rPr>
                            <m:t>cd</m:t>
                          </m:r>
                        </m:sub>
                      </m:sSub>
                      <m:r>
                        <a:rPr lang="pt-BR" sz="28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sz="2800" i="0"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sz="2800" i="0">
                              <a:latin typeface="Cambria Math" panose="02040503050406030204" pitchFamily="18" charset="0"/>
                            </a:rPr>
                            <m:t>mod</m:t>
                          </m:r>
                        </m:sub>
                      </m:sSub>
                      <m:f>
                        <m:f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sz="2800" i="0"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 sz="2800" i="0">
                                  <a:latin typeface="Cambria Math" panose="02040503050406030204" pitchFamily="18" charset="0"/>
                                </a:rPr>
                                <m:t>ck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sz="2800" i="0">
                                  <a:latin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 sz="2800" i="0">
                                  <a:latin typeface="Cambria Math" panose="02040503050406030204" pitchFamily="18" charset="0"/>
                                </a:rPr>
                                <m:t>w</m:t>
                              </m:r>
                            </m:sub>
                          </m:sSub>
                        </m:den>
                      </m:f>
                      <m:r>
                        <a:rPr lang="pt-BR" sz="2800" i="0">
                          <a:latin typeface="Cambria Math" panose="02040503050406030204" pitchFamily="18" charset="0"/>
                        </a:rPr>
                        <m:t>=0,80×1,0×0,8×</m:t>
                      </m:r>
                      <m:f>
                        <m:f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0,7×40,9</m:t>
                          </m:r>
                        </m:num>
                        <m:den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1,4</m:t>
                          </m:r>
                        </m:den>
                      </m:f>
                      <m:r>
                        <a:rPr lang="pt-BR" sz="2800" i="0">
                          <a:latin typeface="Cambria Math" panose="02040503050406030204" pitchFamily="18" charset="0"/>
                        </a:rPr>
                        <m:t>=13,1 </m:t>
                      </m:r>
                      <m:r>
                        <m:rPr>
                          <m:sty m:val="p"/>
                        </m:rPr>
                        <a:rPr lang="pt-BR" sz="2800" i="0">
                          <a:latin typeface="Cambria Math" panose="02040503050406030204" pitchFamily="18" charset="0"/>
                        </a:rPr>
                        <m:t>MPa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106" y="3442108"/>
                <a:ext cx="10626571" cy="9839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tângulo 2"/>
          <p:cNvSpPr/>
          <p:nvPr/>
        </p:nvSpPr>
        <p:spPr>
          <a:xfrm>
            <a:off x="759936" y="2756194"/>
            <a:ext cx="95928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>
                <a:solidFill>
                  <a:srgbClr val="0000FF"/>
                </a:solidFill>
              </a:rPr>
              <a:t>p = 62 mm  &gt;12d = 12 × 4,4 = 52,8 mm  &gt;t</a:t>
            </a:r>
            <a:r>
              <a:rPr lang="pt-BR" sz="2800" baseline="-25000" dirty="0">
                <a:solidFill>
                  <a:srgbClr val="0000FF"/>
                </a:solidFill>
              </a:rPr>
              <a:t>1</a:t>
            </a:r>
            <a:r>
              <a:rPr lang="pt-BR" sz="2800" dirty="0">
                <a:solidFill>
                  <a:srgbClr val="0000FF"/>
                </a:solidFill>
              </a:rPr>
              <a:t> = 38 mm </a:t>
            </a:r>
            <a:r>
              <a:rPr lang="pt-BR" sz="2800" b="1" dirty="0">
                <a:solidFill>
                  <a:srgbClr val="FF0000"/>
                </a:solidFill>
              </a:rPr>
              <a:t>(verificação)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759936" y="4385695"/>
                <a:ext cx="10795165" cy="9693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pt-BR" sz="2800">
                            <a:latin typeface="Cambria Math" panose="02040503050406030204" pitchFamily="18" charset="0"/>
                          </a:rPr>
                          <m:t>t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pt-BR" sz="2800">
                            <a:latin typeface="Cambria Math" panose="02040503050406030204" pitchFamily="18" charset="0"/>
                          </a:rPr>
                          <m:t>d</m:t>
                        </m:r>
                      </m:den>
                    </m:f>
                    <m:r>
                      <a:rPr lang="pt-BR" sz="28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800">
                            <a:latin typeface="Cambria Math" panose="02040503050406030204" pitchFamily="18" charset="0"/>
                          </a:rPr>
                          <m:t>38</m:t>
                        </m:r>
                      </m:num>
                      <m:den>
                        <m:r>
                          <a:rPr lang="pt-BR" sz="2800">
                            <a:latin typeface="Cambria Math" panose="02040503050406030204" pitchFamily="18" charset="0"/>
                          </a:rPr>
                          <m:t>4,4</m:t>
                        </m:r>
                      </m:den>
                    </m:f>
                    <m:r>
                      <a:rPr lang="pt-BR" sz="2800">
                        <a:latin typeface="Cambria Math" panose="02040503050406030204" pitchFamily="18" charset="0"/>
                      </a:rPr>
                      <m:t>=8,64&gt;1,25</m:t>
                    </m:r>
                    <m:rad>
                      <m:radPr>
                        <m:degHide m:val="on"/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pt-BR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t-BR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pt-BR" sz="280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pt-BR" sz="2800">
                                    <a:latin typeface="Cambria Math" panose="02040503050406030204" pitchFamily="18" charset="0"/>
                                  </a:rPr>
                                  <m:t>yd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pt-BR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pt-BR" sz="280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pt-BR" sz="2800">
                                    <a:latin typeface="Cambria Math" panose="02040503050406030204" pitchFamily="18" charset="0"/>
                                  </a:rPr>
                                  <m:t>ed</m:t>
                                </m:r>
                              </m:sub>
                            </m:sSub>
                          </m:den>
                        </m:f>
                      </m:e>
                    </m:rad>
                    <m:r>
                      <a:rPr lang="pt-BR" sz="2800">
                        <a:latin typeface="Cambria Math" panose="02040503050406030204" pitchFamily="18" charset="0"/>
                      </a:rPr>
                      <m:t>=1,25</m:t>
                    </m:r>
                    <m:rad>
                      <m:radPr>
                        <m:degHide m:val="on"/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pt-BR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>
                              <m:fPr>
                                <m:type m:val="lin"/>
                                <m:ctrlPr>
                                  <a:rPr lang="pt-BR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2800">
                                    <a:latin typeface="Cambria Math" panose="02040503050406030204" pitchFamily="18" charset="0"/>
                                  </a:rPr>
                                  <m:t>600</m:t>
                                </m:r>
                              </m:num>
                              <m:den>
                                <m:r>
                                  <a:rPr lang="pt-BR" sz="2800">
                                    <a:latin typeface="Cambria Math" panose="02040503050406030204" pitchFamily="18" charset="0"/>
                                  </a:rPr>
                                  <m:t>1,1</m:t>
                                </m:r>
                              </m:den>
                            </m:f>
                          </m:num>
                          <m:den>
                            <m:r>
                              <a:rPr lang="pt-BR" sz="2800">
                                <a:latin typeface="Cambria Math" panose="02040503050406030204" pitchFamily="18" charset="0"/>
                              </a:rPr>
                              <m:t>13,1</m:t>
                            </m:r>
                          </m:den>
                        </m:f>
                      </m:e>
                    </m:rad>
                    <m:r>
                      <a:rPr lang="pt-BR" sz="2800">
                        <a:latin typeface="Cambria Math" panose="02040503050406030204" pitchFamily="18" charset="0"/>
                      </a:rPr>
                      <m:t>=8,00</m:t>
                    </m:r>
                  </m:oMath>
                </a14:m>
                <a:r>
                  <a:rPr lang="pt-BR" sz="2800" dirty="0"/>
                  <a:t>    </a:t>
                </a:r>
                <a:r>
                  <a:rPr lang="pt-BR" sz="2800" dirty="0">
                    <a:highlight>
                      <a:srgbClr val="FFFF00"/>
                    </a:highlight>
                  </a:rPr>
                  <a:t>(mecanismo IV)</a:t>
                </a:r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936" y="4385695"/>
                <a:ext cx="10795165" cy="9693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/>
              <p:cNvSpPr/>
              <p:nvPr/>
            </p:nvSpPr>
            <p:spPr>
              <a:xfrm>
                <a:off x="759936" y="5499498"/>
                <a:ext cx="9358909" cy="9691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sz="280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sz="2800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</m:sub>
                      </m:sSub>
                      <m:r>
                        <a:rPr lang="pt-BR" sz="2800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=0,5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pt-BR" sz="2800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</m:e>
                        <m:sup>
                          <m:r>
                            <a:rPr lang="pt-BR" sz="2800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lang="pt-BR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sz="2800" i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 sz="2800" i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ed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pt-BR" sz="2800" i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 sz="2800" i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yd</m:t>
                              </m:r>
                            </m:sub>
                          </m:sSub>
                        </m:e>
                      </m:rad>
                      <m:r>
                        <a:rPr lang="pt-BR" sz="2800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=0,5×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4,4</m:t>
                          </m:r>
                        </m:e>
                        <m:sup>
                          <m:r>
                            <a:rPr lang="pt-BR" sz="2800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lang="pt-BR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t-BR" sz="2800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13,1×</m:t>
                          </m:r>
                          <m:f>
                            <m:fPr>
                              <m:type m:val="lin"/>
                              <m:ctrlPr>
                                <a:rPr lang="pt-BR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800" i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600</m:t>
                              </m:r>
                            </m:num>
                            <m:den>
                              <m:r>
                                <a:rPr lang="pt-BR" sz="2800" i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1,1</m:t>
                              </m:r>
                            </m:den>
                          </m:f>
                        </m:e>
                      </m:rad>
                      <m:r>
                        <a:rPr lang="pt-BR" sz="2800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=818 </m:t>
                      </m:r>
                      <m:r>
                        <m:rPr>
                          <m:sty m:val="p"/>
                        </m:rPr>
                        <a:rPr lang="pt-BR" sz="2800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pt-BR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" name="Retâ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936" y="5499498"/>
                <a:ext cx="9358909" cy="9691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313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578840" y="167795"/>
            <a:ext cx="1115735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FF0000"/>
                </a:solidFill>
              </a:rPr>
              <a:t>Exemplo 4.3 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578840" y="818698"/>
            <a:ext cx="10988764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800" dirty="0"/>
              <a:t>Calcular a resistência ao corte do parafuso </a:t>
            </a:r>
            <a:r>
              <a:rPr lang="pt-BR" sz="2800" dirty="0">
                <a:sym typeface="Symbol"/>
              </a:rPr>
              <a:t></a:t>
            </a:r>
            <a:r>
              <a:rPr lang="pt-BR" sz="2800" dirty="0"/>
              <a:t> 12,5 mm (1/2″) em aço A307 na ligação ilustrada na figura, de acordo com a NBR 7190 para as seguintes condições: carga de longa duração e classe 2 de umidade.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39" y="2411866"/>
            <a:ext cx="10272911" cy="42110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69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33398" y="305825"/>
            <a:ext cx="36766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>
                <a:solidFill>
                  <a:srgbClr val="0000FF"/>
                </a:solidFill>
              </a:rPr>
              <a:t>4.1 Tipos de ligações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98" y="832093"/>
            <a:ext cx="11376144" cy="427048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tângulo 3"/>
          <p:cNvSpPr/>
          <p:nvPr/>
        </p:nvSpPr>
        <p:spPr>
          <a:xfrm>
            <a:off x="333398" y="5355428"/>
            <a:ext cx="1137614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rgbClr val="0000FF"/>
                </a:solidFill>
              </a:rPr>
              <a:t>Fig. 4.1 Tipos de ligações estruturais de peças de madeira.</a:t>
            </a:r>
          </a:p>
          <a:p>
            <a:r>
              <a:rPr lang="pt-BR" sz="2400" dirty="0"/>
              <a:t>Os grampos e as braçadeiras são utilizados apenas como elementos auxiliares de montagem, não sendo considerados elementos de ligação estrutural.</a:t>
            </a:r>
          </a:p>
        </p:txBody>
      </p:sp>
    </p:spTree>
    <p:extLst>
      <p:ext uri="{BB962C8B-B14F-4D97-AF65-F5344CB8AC3E}">
        <p14:creationId xmlns:p14="http://schemas.microsoft.com/office/powerpoint/2010/main" val="369518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578840" y="167795"/>
            <a:ext cx="1115735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FF0000"/>
                </a:solidFill>
              </a:rPr>
              <a:t>Exemplo 4.3 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578840" y="818698"/>
            <a:ext cx="4881434" cy="23698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400" dirty="0"/>
              <a:t>Calcular a resistência ao corte do parafuso </a:t>
            </a:r>
            <a:r>
              <a:rPr lang="pt-BR" sz="2400" dirty="0">
                <a:sym typeface="Symbol"/>
              </a:rPr>
              <a:t></a:t>
            </a:r>
            <a:r>
              <a:rPr lang="pt-BR" sz="2400" dirty="0"/>
              <a:t> 12,5 mm (1/2″) em aço A307 na ligação ilustrada na figura, de acordo com a NBR 7190 para as seguintes condições: carga de longa duração e classe 2 de umidade</a:t>
            </a:r>
            <a:r>
              <a:rPr lang="pt-BR" sz="2800" dirty="0"/>
              <a:t>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9" r="6408"/>
          <a:stretch/>
        </p:blipFill>
        <p:spPr bwMode="auto">
          <a:xfrm>
            <a:off x="-25747" y="3436393"/>
            <a:ext cx="5433387" cy="253807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/>
          <p:cNvSpPr/>
          <p:nvPr/>
        </p:nvSpPr>
        <p:spPr>
          <a:xfrm>
            <a:off x="5778137" y="521738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800" dirty="0"/>
              <a:t>Solução</a:t>
            </a:r>
          </a:p>
          <a:p>
            <a:r>
              <a:rPr lang="pt-BR" sz="2800" dirty="0"/>
              <a:t>a) Resistência da madeira ao embutimento paralelo às fibras</a:t>
            </a:r>
          </a:p>
        </p:txBody>
      </p:sp>
      <p:cxnSp>
        <p:nvCxnSpPr>
          <p:cNvPr id="4" name="Conector reto 3"/>
          <p:cNvCxnSpPr/>
          <p:nvPr/>
        </p:nvCxnSpPr>
        <p:spPr>
          <a:xfrm>
            <a:off x="5460274" y="167795"/>
            <a:ext cx="0" cy="648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5"/>
          <p:cNvSpPr/>
          <p:nvPr/>
        </p:nvSpPr>
        <p:spPr>
          <a:xfrm>
            <a:off x="5778137" y="3407795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800" dirty="0"/>
              <a:t>b) Resistência de uma seção de corte do parafuso (</a:t>
            </a:r>
            <a:r>
              <a:rPr lang="pt-BR" sz="2800" dirty="0" err="1"/>
              <a:t>f</a:t>
            </a:r>
            <a:r>
              <a:rPr lang="pt-BR" sz="2800" baseline="-25000" dirty="0" err="1"/>
              <a:t>yk</a:t>
            </a:r>
            <a:r>
              <a:rPr lang="pt-BR" sz="2800" dirty="0"/>
              <a:t> = 310 MPa)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5460274" y="1925095"/>
                <a:ext cx="6731726" cy="6996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>
                              <a:latin typeface="Cambria Math" panose="02040503050406030204" pitchFamily="18" charset="0"/>
                            </a:rPr>
                            <m:t>ed</m:t>
                          </m:r>
                        </m:sub>
                      </m:sSub>
                      <m:r>
                        <a:rPr lang="pt-BR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>
                              <a:latin typeface="Cambria Math" panose="02040503050406030204" pitchFamily="18" charset="0"/>
                            </a:rPr>
                            <m:t>cd</m:t>
                          </m:r>
                        </m:sub>
                      </m:sSub>
                      <m:r>
                        <a:rPr lang="pt-BR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𝑚𝑜𝑑</m:t>
                          </m:r>
                        </m:sub>
                      </m:sSub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>
                                  <a:latin typeface="Cambria Math" panose="02040503050406030204" pitchFamily="18" charset="0"/>
                                </a:rPr>
                                <m:t>ck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den>
                      </m:f>
                      <m:r>
                        <a:rPr lang="pt-BR">
                          <a:latin typeface="Cambria Math" panose="02040503050406030204" pitchFamily="18" charset="0"/>
                        </a:rPr>
                        <m:t>=0,70×1,0×0,8×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>
                              <a:latin typeface="Cambria Math" panose="02040503050406030204" pitchFamily="18" charset="0"/>
                            </a:rPr>
                            <m:t>0,7×40,9</m:t>
                          </m:r>
                        </m:num>
                        <m:den>
                          <m:r>
                            <a:rPr lang="pt-BR">
                              <a:latin typeface="Cambria Math" panose="02040503050406030204" pitchFamily="18" charset="0"/>
                            </a:rPr>
                            <m:t>1,4</m:t>
                          </m:r>
                        </m:den>
                      </m:f>
                      <m:r>
                        <a:rPr lang="pt-BR">
                          <a:latin typeface="Cambria Math" panose="02040503050406030204" pitchFamily="18" charset="0"/>
                        </a:rPr>
                        <m:t>=11,4 </m:t>
                      </m:r>
                      <m:r>
                        <m:rPr>
                          <m:sty m:val="p"/>
                        </m:rPr>
                        <a:rPr lang="pt-BR">
                          <a:latin typeface="Cambria Math" panose="02040503050406030204" pitchFamily="18" charset="0"/>
                        </a:rPr>
                        <m:t>MPa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0274" y="1925095"/>
                <a:ext cx="6731726" cy="69961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/>
              <p:cNvSpPr/>
              <p:nvPr/>
            </p:nvSpPr>
            <p:spPr>
              <a:xfrm>
                <a:off x="5460274" y="4319922"/>
                <a:ext cx="6731726" cy="9135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BR">
                              <a:latin typeface="Cambria Math" panose="02040503050406030204" pitchFamily="18" charset="0"/>
                            </a:rPr>
                            <m:t>t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pt-BR">
                              <a:latin typeface="Cambria Math" panose="02040503050406030204" pitchFamily="18" charset="0"/>
                            </a:rPr>
                            <m:t>d</m:t>
                          </m:r>
                        </m:den>
                      </m:f>
                      <m:r>
                        <a:rPr lang="pt-BR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>
                              <a:latin typeface="Cambria Math" panose="02040503050406030204" pitchFamily="18" charset="0"/>
                            </a:rPr>
                            <m:t>38</m:t>
                          </m:r>
                        </m:num>
                        <m:den>
                          <m:r>
                            <a:rPr lang="pt-BR">
                              <a:latin typeface="Cambria Math" panose="02040503050406030204" pitchFamily="18" charset="0"/>
                            </a:rPr>
                            <m:t>12,5</m:t>
                          </m:r>
                        </m:den>
                      </m:f>
                      <m:r>
                        <a:rPr lang="pt-BR">
                          <a:latin typeface="Cambria Math" panose="02040503050406030204" pitchFamily="18" charset="0"/>
                        </a:rPr>
                        <m:t>=3,0&lt;1,25</m:t>
                      </m:r>
                      <m:rad>
                        <m:radPr>
                          <m:degHide m:val="on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>
                                      <a:latin typeface="Cambria Math" panose="02040503050406030204" pitchFamily="18" charset="0"/>
                                    </a:rPr>
                                    <m:t>f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pt-BR">
                                      <a:latin typeface="Cambria Math" panose="02040503050406030204" pitchFamily="18" charset="0"/>
                                    </a:rPr>
                                    <m:t>yd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>
                                      <a:latin typeface="Cambria Math" panose="02040503050406030204" pitchFamily="18" charset="0"/>
                                    </a:rPr>
                                    <m:t>f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pt-BR">
                                      <a:latin typeface="Cambria Math" panose="02040503050406030204" pitchFamily="18" charset="0"/>
                                    </a:rPr>
                                    <m:t>ed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  <m:r>
                        <a:rPr lang="pt-BR">
                          <a:latin typeface="Cambria Math" panose="02040503050406030204" pitchFamily="18" charset="0"/>
                        </a:rPr>
                        <m:t>=1,25</m:t>
                      </m:r>
                      <m:rad>
                        <m:radPr>
                          <m:degHide m:val="on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310/1,1</m:t>
                              </m:r>
                            </m:num>
                            <m:den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11,4</m:t>
                              </m:r>
                            </m:den>
                          </m:f>
                        </m:e>
                      </m:rad>
                      <m:r>
                        <a:rPr lang="pt-BR">
                          <a:latin typeface="Cambria Math" panose="02040503050406030204" pitchFamily="18" charset="0"/>
                        </a:rPr>
                        <m:t>=6,21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0274" y="4319922"/>
                <a:ext cx="6731726" cy="9135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10"/>
              <p:cNvSpPr/>
              <p:nvPr/>
            </p:nvSpPr>
            <p:spPr>
              <a:xfrm>
                <a:off x="5460274" y="5364849"/>
                <a:ext cx="6731726" cy="3802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>
                              <a:latin typeface="Cambria Math" panose="02040503050406030204" pitchFamily="18" charset="0"/>
                            </a:rPr>
                            <m:t>d</m:t>
                          </m:r>
                        </m:sub>
                      </m:sSub>
                      <m:r>
                        <a:rPr lang="pt-BR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>
                              <a:latin typeface="Cambria Math" panose="02040503050406030204" pitchFamily="18" charset="0"/>
                            </a:rPr>
                            <m:t>0,4</m:t>
                          </m:r>
                          <m:r>
                            <m:rPr>
                              <m:sty m:val="p"/>
                            </m:rPr>
                            <a:rPr lang="pt-BR"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>
                              <a:latin typeface="Cambria Math" panose="02040503050406030204" pitchFamily="18" charset="0"/>
                            </a:rPr>
                            <m:t>ed</m:t>
                          </m:r>
                        </m:sub>
                      </m:sSub>
                      <m:r>
                        <a:rPr lang="pt-BR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pt-BR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=0,4×11,4</m:t>
                      </m:r>
                      <m:r>
                        <a:rPr lang="pt-BR">
                          <a:latin typeface="Cambria Math" panose="02040503050406030204" pitchFamily="18" charset="0"/>
                        </a:rPr>
                        <m:t>×12,5×38=2166</m:t>
                      </m:r>
                    </m:oMath>
                  </m:oMathPara>
                </a14:m>
                <a:endParaRPr lang="pt-B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Re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0274" y="5364849"/>
                <a:ext cx="6731726" cy="380232"/>
              </a:xfrm>
              <a:prstGeom prst="rect">
                <a:avLst/>
              </a:prstGeom>
              <a:blipFill rotWithShape="1">
                <a:blip r:embed="rId5"/>
                <a:stretch>
                  <a:fillRect b="-483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ângulo 11"/>
              <p:cNvSpPr/>
              <p:nvPr/>
            </p:nvSpPr>
            <p:spPr>
              <a:xfrm>
                <a:off x="7274109" y="5974471"/>
                <a:ext cx="230511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𝐍</m:t>
                      </m:r>
                      <m:r>
                        <a:rPr lang="pt-BR" sz="2800" b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pt-BR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r>
                        <a:rPr lang="pt-BR" sz="2800" b="1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r>
                        <a:rPr lang="pt-BR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  <m:r>
                        <a:rPr lang="pt-BR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𝟔</m:t>
                      </m:r>
                      <m:r>
                        <a:rPr lang="pt-BR" sz="2800" b="1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pt-BR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𝐤𝐍</m:t>
                      </m:r>
                    </m:oMath>
                  </m:oMathPara>
                </a14:m>
                <a:endParaRPr lang="pt-BR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4109" y="5974471"/>
                <a:ext cx="2305118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751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578840" y="167795"/>
            <a:ext cx="1115735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FF0000"/>
                </a:solidFill>
              </a:rPr>
              <a:t>Exemplo 4.4 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578840" y="818698"/>
            <a:ext cx="10988764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800" dirty="0"/>
              <a:t>Determinar a resistência do parafuso </a:t>
            </a:r>
            <a:r>
              <a:rPr lang="pt-BR" sz="2800" dirty="0">
                <a:sym typeface="Symbol"/>
              </a:rPr>
              <a:t></a:t>
            </a:r>
            <a:r>
              <a:rPr lang="pt-BR" sz="2800" dirty="0"/>
              <a:t>12,5 mm (1/2″) em aço A307 em corte duplo na ligação ilustrada na figura, de acordo com a NBR 7190 para as condições seguintes: carga de longa duração e classe 2 de umidade.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39" y="2355487"/>
            <a:ext cx="11306831" cy="3575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514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578840" y="11379"/>
            <a:ext cx="1115735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FF0000"/>
                </a:solidFill>
              </a:rPr>
              <a:t>Exemplo 4.6 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404938" y="23961"/>
            <a:ext cx="587140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400" b="1" dirty="0"/>
              <a:t>Dimensionar uma emenda por dente simples, como é indicado na Fig. 4.27, sendo: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43" y="854958"/>
            <a:ext cx="9462075" cy="591882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5382126" y="854958"/>
          <a:ext cx="6809874" cy="74803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782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3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98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39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err="1">
                          <a:effectLst/>
                        </a:rPr>
                        <a:t>N</a:t>
                      </a:r>
                      <a:r>
                        <a:rPr lang="pt-BR" sz="2400" baseline="-25000" dirty="0" err="1">
                          <a:effectLst/>
                        </a:rPr>
                        <a:t>d</a:t>
                      </a:r>
                      <a:r>
                        <a:rPr lang="pt-BR" sz="2400" dirty="0">
                          <a:effectLst/>
                        </a:rPr>
                        <a:t> = 12,0 </a:t>
                      </a:r>
                      <a:r>
                        <a:rPr lang="pt-BR" sz="2400" dirty="0" err="1">
                          <a:effectLst/>
                        </a:rPr>
                        <a:t>kN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b = 7,5 cm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h = 22,5 cm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β = 30°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f</a:t>
                      </a:r>
                      <a:r>
                        <a:rPr lang="pt-BR" sz="2400" baseline="-25000">
                          <a:effectLst/>
                        </a:rPr>
                        <a:t>cd</a:t>
                      </a:r>
                      <a:r>
                        <a:rPr lang="pt-BR" sz="2400">
                          <a:effectLst/>
                        </a:rPr>
                        <a:t> = 5,0 MPa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err="1">
                          <a:effectLst/>
                        </a:rPr>
                        <a:t>f</a:t>
                      </a:r>
                      <a:r>
                        <a:rPr lang="pt-BR" sz="2400" baseline="-25000" dirty="0" err="1">
                          <a:effectLst/>
                        </a:rPr>
                        <a:t>cnd</a:t>
                      </a:r>
                      <a:r>
                        <a:rPr lang="pt-BR" sz="2400" dirty="0">
                          <a:effectLst/>
                        </a:rPr>
                        <a:t> = 1,47 MPa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err="1">
                          <a:effectLst/>
                        </a:rPr>
                        <a:t>f</a:t>
                      </a:r>
                      <a:r>
                        <a:rPr lang="pt-BR" sz="2400" baseline="-25000" dirty="0" err="1">
                          <a:effectLst/>
                        </a:rPr>
                        <a:t>vd</a:t>
                      </a:r>
                      <a:r>
                        <a:rPr lang="pt-BR" sz="2400" dirty="0">
                          <a:effectLst/>
                        </a:rPr>
                        <a:t> = 0,93 MPa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 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084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192506" y="449147"/>
                <a:ext cx="11742820" cy="50788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2400" b="1" dirty="0">
                    <a:solidFill>
                      <a:srgbClr val="FF0000"/>
                    </a:solidFill>
                  </a:rPr>
                  <a:t>Solução</a:t>
                </a:r>
              </a:p>
              <a:p>
                <a:endParaRPr lang="pt-BR" sz="2400" b="1" dirty="0">
                  <a:solidFill>
                    <a:srgbClr val="FF0000"/>
                  </a:solidFill>
                </a:endParaRPr>
              </a:p>
              <a:p>
                <a:r>
                  <a:rPr lang="pt-BR" sz="2400" dirty="0"/>
                  <a:t>A tensão resistente </a:t>
                </a:r>
                <a:r>
                  <a:rPr lang="pt-BR" sz="2400" dirty="0" err="1"/>
                  <a:t>f</a:t>
                </a:r>
                <a:r>
                  <a:rPr lang="pt-BR" sz="2400" baseline="-25000" dirty="0" err="1"/>
                  <a:t>c</a:t>
                </a:r>
                <a:r>
                  <a:rPr lang="pt-BR" sz="2400" baseline="-25000" dirty="0"/>
                  <a:t>βd</a:t>
                </a:r>
                <a:r>
                  <a:rPr lang="pt-BR" sz="2400" dirty="0"/>
                  <a:t> para uma face inclinada de 30° pode ser calculada pela Eq. (3.14a):</a:t>
                </a:r>
              </a:p>
              <a:p>
                <a:r>
                  <a:rPr lang="pt-BR" sz="2400" dirty="0"/>
                  <a:t> 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sz="2400"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sz="2400">
                              <a:latin typeface="Cambria Math" panose="02040503050406030204" pitchFamily="18" charset="0"/>
                            </a:rPr>
                            <m:t>cβd</m:t>
                          </m:r>
                        </m:sub>
                      </m:sSub>
                      <m:r>
                        <a:rPr lang="pt-BR" sz="2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sz="2400"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 sz="2400">
                                  <a:latin typeface="Cambria Math" panose="02040503050406030204" pitchFamily="18" charset="0"/>
                                </a:rPr>
                                <m:t>cd</m:t>
                              </m:r>
                            </m:sub>
                          </m:sSub>
                          <m:r>
                            <a:rPr lang="pt-BR" sz="2400">
                              <a:latin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sz="2400"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 sz="2400">
                                  <a:latin typeface="Cambria Math" panose="02040503050406030204" pitchFamily="18" charset="0"/>
                                </a:rPr>
                                <m:t>cnd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sz="2400"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 sz="2400">
                                  <a:latin typeface="Cambria Math" panose="02040503050406030204" pitchFamily="18" charset="0"/>
                                </a:rPr>
                                <m:t>cd</m:t>
                              </m:r>
                            </m:sub>
                          </m:sSub>
                          <m:r>
                            <a:rPr lang="pt-BR" sz="2400">
                              <a:latin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pt-BR" sz="2400">
                                  <a:latin typeface="Cambria Math" panose="02040503050406030204" pitchFamily="18" charset="0"/>
                                </a:rPr>
                                <m:t>sen</m:t>
                              </m:r>
                            </m:e>
                            <m:sup>
                              <m:r>
                                <a:rPr lang="pt-BR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240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pt-BR" sz="2400">
                              <a:latin typeface="Cambria Math" panose="02040503050406030204" pitchFamily="18" charset="0"/>
                            </a:rPr>
                            <m:t>β</m:t>
                          </m:r>
                          <m:r>
                            <a:rPr lang="pt-BR" sz="2400">
                              <a:latin typeface="Cambria Math" panose="02040503050406030204" pitchFamily="18" charset="0"/>
                            </a:rPr>
                            <m:t>)+</m:t>
                          </m:r>
                          <m:sSub>
                            <m:sSub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sz="2400"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 sz="2400">
                                  <a:latin typeface="Cambria Math" panose="02040503050406030204" pitchFamily="18" charset="0"/>
                                </a:rPr>
                                <m:t>cnd</m:t>
                              </m:r>
                            </m:sub>
                          </m:sSub>
                          <m:r>
                            <a:rPr lang="pt-BR" sz="2400">
                              <a:latin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pt-BR" sz="24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pt-BR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240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pt-BR" sz="2400">
                              <a:latin typeface="Cambria Math" panose="02040503050406030204" pitchFamily="18" charset="0"/>
                            </a:rPr>
                            <m:t>β</m:t>
                          </m:r>
                          <m:r>
                            <a:rPr lang="pt-BR" sz="240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pt-BR" sz="2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>
                              <a:latin typeface="Cambria Math" panose="02040503050406030204" pitchFamily="18" charset="0"/>
                            </a:rPr>
                            <m:t>5,0×1,47</m:t>
                          </m:r>
                        </m:num>
                        <m:den>
                          <m:r>
                            <a:rPr lang="pt-BR" sz="2400">
                              <a:latin typeface="Cambria Math" panose="02040503050406030204" pitchFamily="18" charset="0"/>
                            </a:rPr>
                            <m:t>5,0×</m:t>
                          </m:r>
                          <m:sSup>
                            <m:sSup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pt-BR" sz="2400">
                                  <a:latin typeface="Cambria Math" panose="02040503050406030204" pitchFamily="18" charset="0"/>
                                </a:rPr>
                                <m:t>sen</m:t>
                              </m:r>
                            </m:e>
                            <m:sup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240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pt-BR" sz="240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</m:sup>
                          </m:sSup>
                          <m:r>
                            <a:rPr lang="pt-BR" sz="2400">
                              <a:latin typeface="Cambria Math" panose="02040503050406030204" pitchFamily="18" charset="0"/>
                            </a:rPr>
                            <m:t>)+1,47×</m:t>
                          </m:r>
                          <m:sSup>
                            <m:sSup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pt-BR" sz="24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240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pt-BR" sz="240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</m:sup>
                          </m:sSup>
                          <m:r>
                            <a:rPr lang="pt-BR" sz="240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pt-BR" sz="2400">
                          <a:latin typeface="Cambria Math" panose="02040503050406030204" pitchFamily="18" charset="0"/>
                        </a:rPr>
                        <m:t>=3,12 </m:t>
                      </m:r>
                      <m:r>
                        <m:rPr>
                          <m:sty m:val="p"/>
                        </m:rPr>
                        <a:rPr lang="pt-BR" sz="2400">
                          <a:latin typeface="Cambria Math" panose="02040503050406030204" pitchFamily="18" charset="0"/>
                        </a:rPr>
                        <m:t>MPa</m:t>
                      </m:r>
                    </m:oMath>
                  </m:oMathPara>
                </a14:m>
                <a:endParaRPr lang="pt-BR" sz="2400" dirty="0"/>
              </a:p>
              <a:p>
                <a:r>
                  <a:rPr lang="pt-BR" sz="2400" dirty="0"/>
                  <a:t> </a:t>
                </a:r>
              </a:p>
              <a:p>
                <a:r>
                  <a:rPr lang="pt-BR" sz="2400" dirty="0"/>
                  <a:t>A tensão </a:t>
                </a:r>
                <a:r>
                  <a:rPr lang="pt-BR" sz="2400" dirty="0" err="1"/>
                  <a:t>f</a:t>
                </a:r>
                <a:r>
                  <a:rPr lang="pt-BR" sz="2400" baseline="-25000" dirty="0" err="1"/>
                  <a:t>c</a:t>
                </a:r>
                <a:r>
                  <a:rPr lang="pt-BR" sz="2400" baseline="-25000" dirty="0"/>
                  <a:t>βd</a:t>
                </a:r>
                <a:r>
                  <a:rPr lang="pt-BR" sz="2400" dirty="0"/>
                  <a:t> aplica-se à peça horizontal, na qual a face de apoio é inclinada de β. Utilizando as </a:t>
                </a:r>
                <a:r>
                  <a:rPr lang="pt-BR" sz="2400" dirty="0" err="1"/>
                  <a:t>Eqs</a:t>
                </a:r>
                <a:r>
                  <a:rPr lang="pt-BR" sz="2400" dirty="0"/>
                  <a:t>. (4.23) e (4.24), obtêm-se: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2400" i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pt-BR" sz="2400" i="0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sz="2400" i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 sz="2400" i="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sub>
                          </m:sSub>
                          <m:func>
                            <m:func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BR" sz="2400" i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sz="2400" i="0">
                                      <a:latin typeface="Cambria Math" panose="02040503050406030204" pitchFamily="18" charset="0"/>
                                    </a:rPr>
                                    <m:t>β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r>
                            <m:rPr>
                              <m:sty m:val="p"/>
                            </m:rPr>
                            <a:rPr lang="pt-BR" sz="2400" i="0">
                              <a:latin typeface="Cambria Math" panose="02040503050406030204" pitchFamily="18" charset="0"/>
                            </a:rPr>
                            <m:t>b</m:t>
                          </m:r>
                          <m:r>
                            <a:rPr lang="pt-BR" sz="2400" i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sz="2400" i="0"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 sz="2400" i="0">
                                  <a:latin typeface="Cambria Math" panose="02040503050406030204" pitchFamily="18" charset="0"/>
                                </a:rPr>
                                <m:t>cβd</m:t>
                              </m:r>
                            </m:sub>
                          </m:sSub>
                        </m:den>
                      </m:f>
                      <m:r>
                        <a:rPr lang="pt-BR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0">
                              <a:latin typeface="Cambria Math" panose="02040503050406030204" pitchFamily="18" charset="0"/>
                            </a:rPr>
                            <m:t>12000</m:t>
                          </m:r>
                          <m:func>
                            <m:func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BR" sz="2400" i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sz="2400" i="0">
                                          <a:latin typeface="Cambria Math" panose="02040503050406030204" pitchFamily="18" charset="0"/>
                                        </a:rPr>
                                        <m:t>30</m:t>
                                      </m:r>
                                    </m:e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pt-BR" sz="2400" i="0">
                                          <a:latin typeface="Cambria Math" panose="02040503050406030204" pitchFamily="18" charset="0"/>
                                        </a:rPr>
                                        <m:t>o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pt-BR" sz="2400" i="0">
                              <a:latin typeface="Cambria Math" panose="02040503050406030204" pitchFamily="18" charset="0"/>
                            </a:rPr>
                            <m:t>75×3,12</m:t>
                          </m:r>
                        </m:den>
                      </m:f>
                      <m:r>
                        <a:rPr lang="pt-BR" sz="2400" i="0">
                          <a:latin typeface="Cambria Math" panose="02040503050406030204" pitchFamily="18" charset="0"/>
                        </a:rPr>
                        <m:t>=44 </m:t>
                      </m:r>
                      <m:r>
                        <m:rPr>
                          <m:sty m:val="p"/>
                        </m:rPr>
                        <a:rPr lang="pt-BR" sz="2400" i="0">
                          <a:latin typeface="Cambria Math" panose="02040503050406030204" pitchFamily="18" charset="0"/>
                        </a:rPr>
                        <m:t>mm</m:t>
                      </m:r>
                      <m:r>
                        <a:rPr lang="pt-BR" sz="2400" i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m:rPr>
                          <m:sty m:val="p"/>
                        </m:rPr>
                        <a:rPr lang="pt-BR" sz="2400" i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pt-BR" sz="2400" i="0">
                          <a:latin typeface="Cambria Math" panose="02040503050406030204" pitchFamily="18" charset="0"/>
                        </a:rPr>
                        <m:t>/4</m:t>
                      </m:r>
                    </m:oMath>
                  </m:oMathPara>
                </a14:m>
                <a:endParaRPr lang="pt-BR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240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pt-BR" sz="2400">
                          <a:latin typeface="Cambria Math" panose="02040503050406030204" pitchFamily="18" charset="0"/>
                        </a:rPr>
                        <m:t>&gt;</m:t>
                      </m:r>
                      <m:f>
                        <m:f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sz="2400" i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 sz="2400" i="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pt-BR" sz="2400" i="0">
                              <a:latin typeface="Cambria Math" panose="02040503050406030204" pitchFamily="18" charset="0"/>
                            </a:rPr>
                            <m:t>cos</m:t>
                          </m:r>
                          <m:r>
                            <a:rPr lang="pt-BR" sz="2400" i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pt-BR" sz="2400" i="0">
                              <a:latin typeface="Cambria Math" panose="02040503050406030204" pitchFamily="18" charset="0"/>
                            </a:rPr>
                            <m:t>β</m:t>
                          </m:r>
                          <m:r>
                            <a:rPr lang="pt-BR" sz="2400" i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pt-BR" sz="2400" i="0">
                              <a:latin typeface="Cambria Math" panose="02040503050406030204" pitchFamily="18" charset="0"/>
                            </a:rPr>
                            <m:t>b</m:t>
                          </m:r>
                          <m:r>
                            <a:rPr lang="pt-BR" sz="2400" i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sz="2400" i="0"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 sz="2400" i="0">
                                  <a:latin typeface="Cambria Math" panose="02040503050406030204" pitchFamily="18" charset="0"/>
                                </a:rPr>
                                <m:t>vd</m:t>
                              </m:r>
                            </m:sub>
                          </m:sSub>
                        </m:den>
                      </m:f>
                      <m:r>
                        <a:rPr lang="pt-BR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0">
                              <a:latin typeface="Cambria Math" panose="02040503050406030204" pitchFamily="18" charset="0"/>
                            </a:rPr>
                            <m:t>12000</m:t>
                          </m:r>
                          <m:func>
                            <m:func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BR" sz="2400" i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sz="2400" i="0">
                                          <a:latin typeface="Cambria Math" panose="02040503050406030204" pitchFamily="18" charset="0"/>
                                        </a:rPr>
                                        <m:t>30</m:t>
                                      </m:r>
                                    </m:e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pt-BR" sz="2400" i="0">
                                          <a:latin typeface="Cambria Math" panose="02040503050406030204" pitchFamily="18" charset="0"/>
                                        </a:rPr>
                                        <m:t>o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pt-BR" sz="2400" i="0">
                              <a:latin typeface="Cambria Math" panose="02040503050406030204" pitchFamily="18" charset="0"/>
                            </a:rPr>
                            <m:t>75×0,93</m:t>
                          </m:r>
                        </m:den>
                      </m:f>
                      <m:r>
                        <a:rPr lang="pt-BR" sz="2400" i="0">
                          <a:latin typeface="Cambria Math" panose="02040503050406030204" pitchFamily="18" charset="0"/>
                        </a:rPr>
                        <m:t>=149 </m:t>
                      </m:r>
                      <m:r>
                        <m:rPr>
                          <m:sty m:val="p"/>
                        </m:rPr>
                        <a:rPr lang="pt-BR" sz="2400" i="0">
                          <a:latin typeface="Cambria Math" panose="02040503050406030204" pitchFamily="18" charset="0"/>
                        </a:rPr>
                        <m:t>mm</m:t>
                      </m:r>
                      <m:r>
                        <a:rPr lang="pt-BR" sz="2400" i="0">
                          <a:latin typeface="Cambria Math" panose="02040503050406030204" pitchFamily="18" charset="0"/>
                        </a:rPr>
                        <m:t>≅15 </m:t>
                      </m:r>
                      <m:r>
                        <m:rPr>
                          <m:sty m:val="p"/>
                        </m:rPr>
                        <a:rPr lang="pt-BR" sz="2400" i="0">
                          <a:latin typeface="Cambria Math" panose="02040503050406030204" pitchFamily="18" charset="0"/>
                        </a:rPr>
                        <m:t>cm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506" y="449147"/>
                <a:ext cx="11742820" cy="5078826"/>
              </a:xfrm>
              <a:prstGeom prst="rect">
                <a:avLst/>
              </a:prstGeom>
              <a:blipFill rotWithShape="1">
                <a:blip r:embed="rId2"/>
                <a:stretch>
                  <a:fillRect l="-831" t="-96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26954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578840" y="11379"/>
            <a:ext cx="1115735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FF0000"/>
                </a:solidFill>
              </a:rPr>
              <a:t>Exercício 4.14.5  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11" y="585801"/>
            <a:ext cx="8549039" cy="62722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aixaDeTexto 8"/>
          <p:cNvSpPr txBox="1"/>
          <p:nvPr/>
        </p:nvSpPr>
        <p:spPr>
          <a:xfrm>
            <a:off x="6485021" y="596321"/>
            <a:ext cx="5414211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800" b="1" dirty="0"/>
              <a:t>Dimensionar a emenda por dente simples ilustrada na Fig. 4.28 (face frontal entalhada na direção da bissetriz do ângulo (180° − β)) com os seguintes dados:</a:t>
            </a:r>
          </a:p>
        </p:txBody>
      </p:sp>
      <p:sp>
        <p:nvSpPr>
          <p:cNvPr id="2" name="Retângulo 1"/>
          <p:cNvSpPr/>
          <p:nvPr/>
        </p:nvSpPr>
        <p:spPr>
          <a:xfrm>
            <a:off x="9420729" y="2822664"/>
            <a:ext cx="256272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err="1"/>
              <a:t>Nd</a:t>
            </a:r>
            <a:r>
              <a:rPr lang="pt-BR" sz="2800" b="1" dirty="0"/>
              <a:t> = 12,0 </a:t>
            </a:r>
            <a:r>
              <a:rPr lang="pt-BR" sz="2800" b="1" dirty="0" err="1"/>
              <a:t>kN</a:t>
            </a:r>
            <a:endParaRPr lang="pt-BR" sz="2800" b="1" dirty="0"/>
          </a:p>
          <a:p>
            <a:r>
              <a:rPr lang="pt-BR" sz="2800" b="1" dirty="0"/>
              <a:t>b = 7,5 cm</a:t>
            </a:r>
          </a:p>
          <a:p>
            <a:r>
              <a:rPr lang="pt-BR" sz="2800" b="1" dirty="0"/>
              <a:t>h = 22,5 cm</a:t>
            </a:r>
          </a:p>
          <a:p>
            <a:r>
              <a:rPr lang="pt-BR" sz="2800" b="1" dirty="0"/>
              <a:t>β = 30°</a:t>
            </a:r>
          </a:p>
          <a:p>
            <a:r>
              <a:rPr lang="pt-BR" sz="2800" b="1" dirty="0" err="1"/>
              <a:t>f</a:t>
            </a:r>
            <a:r>
              <a:rPr lang="pt-BR" sz="2800" b="1" baseline="-25000" dirty="0" err="1"/>
              <a:t>cd</a:t>
            </a:r>
            <a:r>
              <a:rPr lang="pt-BR" sz="2800" b="1" dirty="0"/>
              <a:t> = 11,4 MPa</a:t>
            </a:r>
          </a:p>
          <a:p>
            <a:r>
              <a:rPr lang="pt-BR" sz="2800" b="1" dirty="0" err="1"/>
              <a:t>f</a:t>
            </a:r>
            <a:r>
              <a:rPr lang="pt-BR" sz="2800" b="1" baseline="-25000" dirty="0" err="1"/>
              <a:t>cnd</a:t>
            </a:r>
            <a:r>
              <a:rPr lang="pt-BR" sz="2800" b="1" dirty="0"/>
              <a:t> = 2,85 MPa</a:t>
            </a:r>
          </a:p>
          <a:p>
            <a:r>
              <a:rPr lang="pt-BR" sz="2800" b="1" dirty="0" err="1"/>
              <a:t>f</a:t>
            </a:r>
            <a:r>
              <a:rPr lang="pt-BR" sz="2800" b="1" baseline="-25000" dirty="0" err="1"/>
              <a:t>vd</a:t>
            </a:r>
            <a:r>
              <a:rPr lang="pt-BR" sz="2800" b="1" dirty="0"/>
              <a:t> = 1,5 MPa</a:t>
            </a:r>
          </a:p>
        </p:txBody>
      </p:sp>
    </p:spTree>
    <p:extLst>
      <p:ext uri="{BB962C8B-B14F-4D97-AF65-F5344CB8AC3E}">
        <p14:creationId xmlns:p14="http://schemas.microsoft.com/office/powerpoint/2010/main" val="322236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0" y="119093"/>
                <a:ext cx="12055642" cy="54936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2400" b="1" dirty="0">
                    <a:solidFill>
                      <a:srgbClr val="FF0000"/>
                    </a:solidFill>
                  </a:rPr>
                  <a:t>Solução</a:t>
                </a:r>
              </a:p>
              <a:p>
                <a:r>
                  <a:rPr lang="pt-BR" sz="2400" dirty="0"/>
                  <a:t>A tensão resistente </a:t>
                </a:r>
                <a:r>
                  <a:rPr lang="pt-BR" sz="2400" dirty="0" err="1"/>
                  <a:t>fc</a:t>
                </a:r>
                <a:r>
                  <a:rPr lang="pt-BR" sz="2400" dirty="0"/>
                  <a:t>αd (α = 15°) aplica-se à peça horizontal e à peça inclinada, uma vez que ambas têm a face de apoio inclinada de α em relação à normal à direção das fibras. Aplicando-se a Eq. (3.14), obtém-se:</a:t>
                </a:r>
              </a:p>
              <a:p>
                <a:r>
                  <a:rPr lang="pt-BR" sz="2400" dirty="0"/>
                  <a:t> 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sz="2400"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sz="2400">
                              <a:latin typeface="Cambria Math" panose="02040503050406030204" pitchFamily="18" charset="0"/>
                            </a:rPr>
                            <m:t>cαd</m:t>
                          </m:r>
                        </m:sub>
                      </m:sSub>
                      <m:r>
                        <a:rPr lang="pt-BR" sz="2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sz="2400"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 sz="2400">
                                  <a:latin typeface="Cambria Math" panose="02040503050406030204" pitchFamily="18" charset="0"/>
                                </a:rPr>
                                <m:t>cd</m:t>
                              </m:r>
                            </m:sub>
                          </m:sSub>
                          <m:r>
                            <a:rPr lang="pt-BR" sz="2400">
                              <a:latin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sz="2400"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 sz="2400">
                                  <a:latin typeface="Cambria Math" panose="02040503050406030204" pitchFamily="18" charset="0"/>
                                </a:rPr>
                                <m:t>cnd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sz="2400"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 sz="2400">
                                  <a:latin typeface="Cambria Math" panose="02040503050406030204" pitchFamily="18" charset="0"/>
                                </a:rPr>
                                <m:t>cd</m:t>
                              </m:r>
                            </m:sub>
                          </m:sSub>
                          <m:r>
                            <a:rPr lang="pt-BR" sz="2400">
                              <a:latin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pt-BR" sz="2400">
                                  <a:latin typeface="Cambria Math" panose="02040503050406030204" pitchFamily="18" charset="0"/>
                                </a:rPr>
                                <m:t>sen</m:t>
                              </m:r>
                            </m:e>
                            <m:sup>
                              <m:r>
                                <a:rPr lang="pt-BR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240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pt-BR" sz="2400">
                              <a:latin typeface="Cambria Math" panose="02040503050406030204" pitchFamily="18" charset="0"/>
                            </a:rPr>
                            <m:t>α</m:t>
                          </m:r>
                          <m:r>
                            <a:rPr lang="pt-BR" sz="2400">
                              <a:latin typeface="Cambria Math" panose="02040503050406030204" pitchFamily="18" charset="0"/>
                            </a:rPr>
                            <m:t>)+</m:t>
                          </m:r>
                          <m:sSub>
                            <m:sSub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sz="2400"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 sz="2400">
                                  <a:latin typeface="Cambria Math" panose="02040503050406030204" pitchFamily="18" charset="0"/>
                                </a:rPr>
                                <m:t>cnd</m:t>
                              </m:r>
                            </m:sub>
                          </m:sSub>
                          <m:r>
                            <a:rPr lang="pt-BR" sz="2400">
                              <a:latin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pt-BR" sz="24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pt-BR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240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pt-BR" sz="2400">
                              <a:latin typeface="Cambria Math" panose="02040503050406030204" pitchFamily="18" charset="0"/>
                            </a:rPr>
                            <m:t>α</m:t>
                          </m:r>
                          <m:r>
                            <a:rPr lang="pt-BR" sz="240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pt-BR" sz="2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>
                              <a:latin typeface="Cambria Math" panose="02040503050406030204" pitchFamily="18" charset="0"/>
                            </a:rPr>
                            <m:t>11,4×2,85</m:t>
                          </m:r>
                        </m:num>
                        <m:den>
                          <m:r>
                            <a:rPr lang="pt-BR" sz="2400">
                              <a:latin typeface="Cambria Math" panose="02040503050406030204" pitchFamily="18" charset="0"/>
                            </a:rPr>
                            <m:t>11,4×</m:t>
                          </m:r>
                          <m:sSup>
                            <m:sSup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pt-BR" sz="2400">
                                  <a:latin typeface="Cambria Math" panose="02040503050406030204" pitchFamily="18" charset="0"/>
                                </a:rPr>
                                <m:t>sen</m:t>
                              </m:r>
                            </m:e>
                            <m:sup>
                              <m:r>
                                <a:rPr lang="pt-BR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240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e>
                            <m:sup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p>
                          </m:sSup>
                          <m:r>
                            <a:rPr lang="pt-BR" sz="2400">
                              <a:latin typeface="Cambria Math" panose="02040503050406030204" pitchFamily="18" charset="0"/>
                            </a:rPr>
                            <m:t>)+2,85×</m:t>
                          </m:r>
                          <m:sSup>
                            <m:sSup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pt-BR" sz="24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pt-BR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240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e>
                            <m:sup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p>
                          </m:sSup>
                          <m:r>
                            <a:rPr lang="pt-BR" sz="240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pt-BR" sz="2400">
                          <a:latin typeface="Cambria Math" panose="02040503050406030204" pitchFamily="18" charset="0"/>
                        </a:rPr>
                        <m:t>=9,49 </m:t>
                      </m:r>
                      <m:r>
                        <m:rPr>
                          <m:sty m:val="p"/>
                        </m:rPr>
                        <a:rPr lang="pt-BR" sz="2400">
                          <a:latin typeface="Cambria Math" panose="02040503050406030204" pitchFamily="18" charset="0"/>
                        </a:rPr>
                        <m:t>MPa</m:t>
                      </m:r>
                    </m:oMath>
                  </m:oMathPara>
                </a14:m>
                <a:endParaRPr lang="pt-BR" sz="2400" dirty="0"/>
              </a:p>
              <a:p>
                <a:r>
                  <a:rPr lang="pt-BR" sz="2400" dirty="0"/>
                  <a:t> </a:t>
                </a:r>
              </a:p>
              <a:p>
                <a:r>
                  <a:rPr lang="pt-BR" sz="2400" dirty="0"/>
                  <a:t>Para a profundidade do dente t, obtém-se:</a:t>
                </a:r>
              </a:p>
              <a:p>
                <a:r>
                  <a:rPr lang="pt-BR" sz="2400" dirty="0"/>
                  <a:t> 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sz="2400" i="1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sz="240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 sz="240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sub>
                          </m:sSub>
                          <m:func>
                            <m:func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sz="24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d>
                                <m:d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sz="2400">
                                      <a:latin typeface="Cambria Math" panose="02040503050406030204" pitchFamily="18" charset="0"/>
                                    </a:rPr>
                                    <m:t>α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  <m:sSub>
                            <m:sSub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sz="2400"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 sz="2400">
                                  <a:latin typeface="Cambria Math" panose="02040503050406030204" pitchFamily="18" charset="0"/>
                                </a:rPr>
                                <m:t>cαd</m:t>
                              </m:r>
                            </m:sub>
                          </m:sSub>
                        </m:den>
                      </m:f>
                      <m:r>
                        <a:rPr lang="pt-B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12000</m:t>
                          </m:r>
                          <m:func>
                            <m:func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sz="24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d>
                                <m:d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sz="2400">
                                          <a:latin typeface="Cambria Math" panose="02040503050406030204" pitchFamily="18" charset="0"/>
                                        </a:rPr>
                                        <m:t>15</m:t>
                                      </m:r>
                                    </m:e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pt-BR" sz="2400">
                                          <a:latin typeface="Cambria Math" panose="02040503050406030204" pitchFamily="18" charset="0"/>
                                        </a:rPr>
                                        <m:t>o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75×9,49</m:t>
                          </m:r>
                        </m:den>
                      </m:f>
                      <m:r>
                        <a:rPr lang="pt-BR" sz="2400" i="1">
                          <a:latin typeface="Cambria Math" panose="02040503050406030204" pitchFamily="18" charset="0"/>
                        </a:rPr>
                        <m:t>=15,7 </m:t>
                      </m:r>
                      <m:r>
                        <a:rPr lang="pt-BR" sz="2400" i="1">
                          <a:latin typeface="Cambria Math" panose="02040503050406030204" pitchFamily="18" charset="0"/>
                        </a:rPr>
                        <m:t>𝑚𝑚</m:t>
                      </m:r>
                      <m:r>
                        <a:rPr lang="pt-BR" sz="2400" i="1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pt-BR" sz="2400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pt-BR" sz="2400" i="1">
                          <a:latin typeface="Cambria Math" panose="02040503050406030204" pitchFamily="18" charset="0"/>
                        </a:rPr>
                        <m:t>/4</m:t>
                      </m:r>
                    </m:oMath>
                  </m:oMathPara>
                </a14:m>
                <a:endParaRPr lang="pt-BR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240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pt-BR" sz="2400">
                          <a:latin typeface="Cambria Math" panose="02040503050406030204" pitchFamily="18" charset="0"/>
                        </a:rPr>
                        <m:t>&gt;</m:t>
                      </m:r>
                      <m:f>
                        <m:f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sz="240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 sz="240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sub>
                          </m:sSub>
                          <m:func>
                            <m:func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sz="24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d>
                                <m:d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sz="2400">
                                      <a:latin typeface="Cambria Math" panose="02040503050406030204" pitchFamily="18" charset="0"/>
                                    </a:rPr>
                                    <m:t>α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r>
                            <m:rPr>
                              <m:sty m:val="p"/>
                            </m:rPr>
                            <a:rPr lang="pt-BR" sz="2400">
                              <a:latin typeface="Cambria Math" panose="02040503050406030204" pitchFamily="18" charset="0"/>
                            </a:rPr>
                            <m:t>b</m:t>
                          </m:r>
                          <m:r>
                            <a:rPr lang="pt-BR" sz="240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sz="2400"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 sz="2400">
                                  <a:latin typeface="Cambria Math" panose="02040503050406030204" pitchFamily="18" charset="0"/>
                                </a:rPr>
                                <m:t>vd</m:t>
                              </m:r>
                            </m:sub>
                          </m:sSub>
                        </m:den>
                      </m:f>
                      <m:r>
                        <a:rPr lang="pt-BR" sz="2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>
                              <a:latin typeface="Cambria Math" panose="02040503050406030204" pitchFamily="18" charset="0"/>
                            </a:rPr>
                            <m:t>12000</m:t>
                          </m:r>
                          <m:func>
                            <m:func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sz="24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d>
                                <m:d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sz="2400">
                                          <a:latin typeface="Cambria Math" panose="02040503050406030204" pitchFamily="18" charset="0"/>
                                        </a:rPr>
                                        <m:t>15</m:t>
                                      </m:r>
                                    </m:e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pt-BR" sz="2400">
                                          <a:latin typeface="Cambria Math" panose="02040503050406030204" pitchFamily="18" charset="0"/>
                                        </a:rPr>
                                        <m:t>o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pt-BR" sz="2400">
                              <a:latin typeface="Cambria Math" panose="02040503050406030204" pitchFamily="18" charset="0"/>
                            </a:rPr>
                            <m:t>75×1,5</m:t>
                          </m:r>
                        </m:den>
                      </m:f>
                      <m:r>
                        <a:rPr lang="pt-BR" sz="2400">
                          <a:latin typeface="Cambria Math" panose="02040503050406030204" pitchFamily="18" charset="0"/>
                        </a:rPr>
                        <m:t>=99,5 </m:t>
                      </m:r>
                      <m:r>
                        <m:rPr>
                          <m:sty m:val="p"/>
                        </m:rPr>
                        <a:rPr lang="pt-BR" sz="2400">
                          <a:latin typeface="Cambria Math" panose="02040503050406030204" pitchFamily="18" charset="0"/>
                        </a:rPr>
                        <m:t>mm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9093"/>
                <a:ext cx="12055642" cy="5493620"/>
              </a:xfrm>
              <a:prstGeom prst="rect">
                <a:avLst/>
              </a:prstGeom>
              <a:blipFill>
                <a:blip r:embed="rId2"/>
                <a:stretch>
                  <a:fillRect l="-758" t="-88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23497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578840" y="11379"/>
            <a:ext cx="1115735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FF0000"/>
                </a:solidFill>
              </a:rPr>
              <a:t>Exercício 4.15.4  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695" y="1623015"/>
            <a:ext cx="9503958" cy="5042493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192505" y="596321"/>
            <a:ext cx="4054643" cy="40934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600" b="1" dirty="0"/>
              <a:t>Dimensionar a ligação por entalhe do nó extremo de uma treliça de madeira jatobá (2.a categoria, classe 3 de umidade) conforme ilustra a figura. Os esforços indicados na figura decorrem de uma combinação normal </a:t>
            </a:r>
            <a:r>
              <a:rPr lang="pt-BR" sz="2600" b="1"/>
              <a:t>de ações.</a:t>
            </a:r>
            <a:endParaRPr lang="pt-BR" sz="2600" b="1" dirty="0"/>
          </a:p>
        </p:txBody>
      </p:sp>
    </p:spTree>
    <p:extLst>
      <p:ext uri="{BB962C8B-B14F-4D97-AF65-F5344CB8AC3E}">
        <p14:creationId xmlns:p14="http://schemas.microsoft.com/office/powerpoint/2010/main" val="94947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33398" y="305825"/>
            <a:ext cx="36766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>
                <a:solidFill>
                  <a:srgbClr val="0000FF"/>
                </a:solidFill>
              </a:rPr>
              <a:t>4.1 Tipos de ligações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97" y="890599"/>
            <a:ext cx="9836487" cy="543917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ângulo 5"/>
          <p:cNvSpPr/>
          <p:nvPr/>
        </p:nvSpPr>
        <p:spPr>
          <a:xfrm>
            <a:off x="6854058" y="5631307"/>
            <a:ext cx="1659627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</a:rPr>
              <a:t>tarugo de madeira</a:t>
            </a:r>
          </a:p>
        </p:txBody>
      </p:sp>
      <p:sp>
        <p:nvSpPr>
          <p:cNvPr id="7" name="Retângulo 6"/>
          <p:cNvSpPr/>
          <p:nvPr/>
        </p:nvSpPr>
        <p:spPr>
          <a:xfrm>
            <a:off x="333396" y="2972947"/>
            <a:ext cx="987706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</a:rPr>
              <a:t>prego </a:t>
            </a:r>
          </a:p>
        </p:txBody>
      </p:sp>
      <p:sp>
        <p:nvSpPr>
          <p:cNvPr id="8" name="Retângulo 7"/>
          <p:cNvSpPr/>
          <p:nvPr/>
        </p:nvSpPr>
        <p:spPr>
          <a:xfrm>
            <a:off x="1913738" y="2859306"/>
            <a:ext cx="2108753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</a:rPr>
              <a:t>parafuso </a:t>
            </a:r>
            <a:r>
              <a:rPr lang="pt-BR" sz="2400" b="1" dirty="0" err="1">
                <a:solidFill>
                  <a:srgbClr val="FF0000"/>
                </a:solidFill>
              </a:rPr>
              <a:t>auto-atarraxante</a:t>
            </a:r>
            <a:endParaRPr lang="pt-BR" sz="2400" b="1" dirty="0">
              <a:solidFill>
                <a:srgbClr val="FF0000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4749553" y="2834448"/>
            <a:ext cx="2104505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</a:rPr>
              <a:t>parafuso com porca e arruela</a:t>
            </a:r>
          </a:p>
        </p:txBody>
      </p:sp>
      <p:sp>
        <p:nvSpPr>
          <p:cNvPr id="10" name="Retângulo 9"/>
          <p:cNvSpPr/>
          <p:nvPr/>
        </p:nvSpPr>
        <p:spPr>
          <a:xfrm>
            <a:off x="7581120" y="2856461"/>
            <a:ext cx="1632054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</a:rPr>
              <a:t>pino metálico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9264892" y="2834448"/>
            <a:ext cx="1632054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</a:rPr>
              <a:t>pino de madeira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333397" y="5659009"/>
            <a:ext cx="2196739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</a:rPr>
              <a:t>conector de anel metálico</a:t>
            </a:r>
          </a:p>
        </p:txBody>
      </p:sp>
      <p:sp>
        <p:nvSpPr>
          <p:cNvPr id="4" name="Retângulo 3"/>
          <p:cNvSpPr/>
          <p:nvPr/>
        </p:nvSpPr>
        <p:spPr>
          <a:xfrm>
            <a:off x="9015285" y="5639466"/>
            <a:ext cx="31412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00FF"/>
                </a:solidFill>
              </a:rPr>
              <a:t>Fig. 4.2 Conectores para ligações em estruturas de madeira.</a:t>
            </a:r>
            <a:endParaRPr lang="pt-BR" sz="2000" dirty="0"/>
          </a:p>
        </p:txBody>
      </p:sp>
      <p:sp>
        <p:nvSpPr>
          <p:cNvPr id="13" name="Retângulo 12"/>
          <p:cNvSpPr/>
          <p:nvPr/>
        </p:nvSpPr>
        <p:spPr>
          <a:xfrm>
            <a:off x="3122465" y="5676765"/>
            <a:ext cx="2585877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</a:rPr>
              <a:t>chapa com dentes estampados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1793289" y="890599"/>
            <a:ext cx="2361461" cy="2882411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292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33398" y="305825"/>
            <a:ext cx="36766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>
                <a:solidFill>
                  <a:srgbClr val="0000FF"/>
                </a:solidFill>
              </a:rPr>
              <a:t>4.1 Tipos de ligações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98" y="890599"/>
            <a:ext cx="9343262" cy="585958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tângulo 7"/>
          <p:cNvSpPr/>
          <p:nvPr/>
        </p:nvSpPr>
        <p:spPr>
          <a:xfrm>
            <a:off x="637143" y="2820963"/>
            <a:ext cx="3221908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</a:rPr>
              <a:t>ligações axiais por corte</a:t>
            </a:r>
          </a:p>
        </p:txBody>
      </p:sp>
      <p:sp>
        <p:nvSpPr>
          <p:cNvPr id="9" name="Retângulo 8"/>
          <p:cNvSpPr/>
          <p:nvPr/>
        </p:nvSpPr>
        <p:spPr>
          <a:xfrm>
            <a:off x="6153009" y="2863997"/>
            <a:ext cx="4003829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</a:rPr>
              <a:t>ligação transversal por corte</a:t>
            </a:r>
          </a:p>
        </p:txBody>
      </p:sp>
      <p:sp>
        <p:nvSpPr>
          <p:cNvPr id="10" name="Retângulo 9"/>
          <p:cNvSpPr/>
          <p:nvPr/>
        </p:nvSpPr>
        <p:spPr>
          <a:xfrm>
            <a:off x="6879096" y="3926925"/>
            <a:ext cx="468741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</a:rPr>
              <a:t>fendilhamento por bloqueio das deformações transversais às fibras devidas a variações de umidade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124289" y="5437218"/>
            <a:ext cx="3036162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</a:rPr>
              <a:t>emenda com chapas separadas para cada linha de parafusos.</a:t>
            </a:r>
          </a:p>
        </p:txBody>
      </p:sp>
      <p:sp>
        <p:nvSpPr>
          <p:cNvPr id="4" name="Retângulo 3"/>
          <p:cNvSpPr/>
          <p:nvPr/>
        </p:nvSpPr>
        <p:spPr>
          <a:xfrm>
            <a:off x="8154924" y="6329779"/>
            <a:ext cx="40699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rgbClr val="0000FF"/>
                </a:solidFill>
              </a:rPr>
              <a:t>Fig. 4.3 Ligações por corte.</a:t>
            </a:r>
          </a:p>
        </p:txBody>
      </p:sp>
      <p:cxnSp>
        <p:nvCxnSpPr>
          <p:cNvPr id="13" name="Conector de Seta Reta 12"/>
          <p:cNvCxnSpPr/>
          <p:nvPr/>
        </p:nvCxnSpPr>
        <p:spPr>
          <a:xfrm>
            <a:off x="7217546" y="2512381"/>
            <a:ext cx="0" cy="432000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486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84085" y="128272"/>
            <a:ext cx="1013030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rgbClr val="0000FF"/>
                </a:solidFill>
              </a:rPr>
              <a:t>4.2.2. Resistência da Madeira à Compressão Localizada (embutimento)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85" y="1205489"/>
            <a:ext cx="11634176" cy="484908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tângulo 3"/>
          <p:cNvSpPr/>
          <p:nvPr/>
        </p:nvSpPr>
        <p:spPr>
          <a:xfrm>
            <a:off x="5175682" y="5113940"/>
            <a:ext cx="674257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/>
              <a:t>Fig. 4.4 Ligação por apoio da madeira em pino: (a) geometria de ligação com duas seções de corte; (b) pino sujeito à flexão devida às forças de contato com as peças de madeira; (c) peça central de madeira sujeita à tensão de compressão localizada σ</a:t>
            </a:r>
            <a:r>
              <a:rPr lang="pt-BR" sz="2000" baseline="-25000" dirty="0"/>
              <a:t>2</a:t>
            </a:r>
            <a:r>
              <a:rPr lang="pt-BR" sz="2000" dirty="0"/>
              <a:t> devida ao contato com o pino (tensão de embutimento).</a:t>
            </a:r>
          </a:p>
        </p:txBody>
      </p:sp>
    </p:spTree>
    <p:extLst>
      <p:ext uri="{BB962C8B-B14F-4D97-AF65-F5344CB8AC3E}">
        <p14:creationId xmlns:p14="http://schemas.microsoft.com/office/powerpoint/2010/main" val="223871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84085" y="128272"/>
            <a:ext cx="1013030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rgbClr val="0000FF"/>
                </a:solidFill>
              </a:rPr>
              <a:t>4.2.2. Resistência da Madeira à Compressão Localizada (embutimento)</a:t>
            </a:r>
          </a:p>
        </p:txBody>
      </p:sp>
      <p:sp>
        <p:nvSpPr>
          <p:cNvPr id="4" name="Retângulo 3"/>
          <p:cNvSpPr/>
          <p:nvPr/>
        </p:nvSpPr>
        <p:spPr>
          <a:xfrm>
            <a:off x="794381" y="5753131"/>
            <a:ext cx="106265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/>
              <a:t>Fig. 4.5 Ensaio para determinação da resistência ao embutimento paralelo às fibras.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" y="1462952"/>
            <a:ext cx="11860231" cy="41566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498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84085" y="128272"/>
            <a:ext cx="1013030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rgbClr val="0000FF"/>
                </a:solidFill>
              </a:rPr>
              <a:t>4.2.2. Resistência da Madeira à Compressão Localizada (embutimento)</a:t>
            </a:r>
          </a:p>
        </p:txBody>
      </p:sp>
      <p:sp>
        <p:nvSpPr>
          <p:cNvPr id="4" name="Retângulo 3"/>
          <p:cNvSpPr/>
          <p:nvPr/>
        </p:nvSpPr>
        <p:spPr>
          <a:xfrm>
            <a:off x="997259" y="1196802"/>
            <a:ext cx="110970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/>
              <a:t>De acordo com a NBR 7190, na ausência de determinação experimental específica permite-se avaliar a resistência ao embutimento com as seguintes expressões: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4455786" y="2729761"/>
                <a:ext cx="178689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sz="32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sz="32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ed</m:t>
                        </m:r>
                      </m:sub>
                    </m:sSub>
                    <m:r>
                      <a:rPr lang="pt-BR" sz="32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pt-BR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sz="32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sz="32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cd</m:t>
                        </m:r>
                      </m:sub>
                    </m:sSub>
                  </m:oMath>
                </a14:m>
                <a:r>
                  <a:rPr lang="pt-BR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pt-BR" sz="3200" dirty="0"/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5786" y="2729761"/>
                <a:ext cx="1786899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/>
              <p:cNvSpPr/>
              <p:nvPr/>
            </p:nvSpPr>
            <p:spPr>
              <a:xfrm>
                <a:off x="4271995" y="3626663"/>
                <a:ext cx="347024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sz="3200" i="0"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sz="3200" i="0">
                              <a:latin typeface="Cambria Math" panose="02040503050406030204" pitchFamily="18" charset="0"/>
                            </a:rPr>
                            <m:t>end</m:t>
                          </m:r>
                        </m:sub>
                      </m:sSub>
                      <m:r>
                        <a:rPr lang="pt-BR" sz="3200" i="0">
                          <a:latin typeface="Cambria Math" panose="02040503050406030204" pitchFamily="18" charset="0"/>
                        </a:rPr>
                        <m:t>=0,25</m:t>
                      </m:r>
                      <m:r>
                        <a:rPr lang="pt-BR" sz="3200" b="0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t-BR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sz="3200" i="0"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sz="3200" i="0">
                              <a:latin typeface="Cambria Math" panose="02040503050406030204" pitchFamily="18" charset="0"/>
                            </a:rPr>
                            <m:t>ed</m:t>
                          </m:r>
                        </m:sub>
                      </m:sSub>
                      <m:r>
                        <a:rPr lang="pt-BR" sz="3200" i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t-BR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sz="320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α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sz="3200" i="0"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6" name="Retâ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1995" y="3626663"/>
                <a:ext cx="3470244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tângulo 6"/>
          <p:cNvSpPr/>
          <p:nvPr/>
        </p:nvSpPr>
        <p:spPr>
          <a:xfrm>
            <a:off x="997259" y="2791317"/>
            <a:ext cx="24916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/>
              <a:t>Paralela às fibras</a:t>
            </a:r>
          </a:p>
        </p:txBody>
      </p:sp>
      <p:sp>
        <p:nvSpPr>
          <p:cNvPr id="8" name="Retângulo 7"/>
          <p:cNvSpPr/>
          <p:nvPr/>
        </p:nvSpPr>
        <p:spPr>
          <a:xfrm>
            <a:off x="997259" y="3688219"/>
            <a:ext cx="24916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/>
              <a:t>Normal às fibras</a:t>
            </a: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9639376"/>
              </p:ext>
            </p:extLst>
          </p:nvPr>
        </p:nvGraphicFramePr>
        <p:xfrm>
          <a:off x="826996" y="5639165"/>
          <a:ext cx="10360241" cy="74803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049885">
                  <a:extLst>
                    <a:ext uri="{9D8B030D-6E8A-4147-A177-3AD203B41FA5}">
                      <a16:colId xmlns:a16="http://schemas.microsoft.com/office/drawing/2014/main" val="2634226141"/>
                    </a:ext>
                  </a:extLst>
                </a:gridCol>
                <a:gridCol w="774862">
                  <a:extLst>
                    <a:ext uri="{9D8B030D-6E8A-4147-A177-3AD203B41FA5}">
                      <a16:colId xmlns:a16="http://schemas.microsoft.com/office/drawing/2014/main" val="1514821582"/>
                    </a:ext>
                  </a:extLst>
                </a:gridCol>
                <a:gridCol w="775954">
                  <a:extLst>
                    <a:ext uri="{9D8B030D-6E8A-4147-A177-3AD203B41FA5}">
                      <a16:colId xmlns:a16="http://schemas.microsoft.com/office/drawing/2014/main" val="478501629"/>
                    </a:ext>
                  </a:extLst>
                </a:gridCol>
                <a:gridCol w="775954">
                  <a:extLst>
                    <a:ext uri="{9D8B030D-6E8A-4147-A177-3AD203B41FA5}">
                      <a16:colId xmlns:a16="http://schemas.microsoft.com/office/drawing/2014/main" val="1787312759"/>
                    </a:ext>
                  </a:extLst>
                </a:gridCol>
                <a:gridCol w="775954">
                  <a:extLst>
                    <a:ext uri="{9D8B030D-6E8A-4147-A177-3AD203B41FA5}">
                      <a16:colId xmlns:a16="http://schemas.microsoft.com/office/drawing/2014/main" val="4064261452"/>
                    </a:ext>
                  </a:extLst>
                </a:gridCol>
                <a:gridCol w="775954">
                  <a:extLst>
                    <a:ext uri="{9D8B030D-6E8A-4147-A177-3AD203B41FA5}">
                      <a16:colId xmlns:a16="http://schemas.microsoft.com/office/drawing/2014/main" val="729109382"/>
                    </a:ext>
                  </a:extLst>
                </a:gridCol>
                <a:gridCol w="775954">
                  <a:extLst>
                    <a:ext uri="{9D8B030D-6E8A-4147-A177-3AD203B41FA5}">
                      <a16:colId xmlns:a16="http://schemas.microsoft.com/office/drawing/2014/main" val="2863109775"/>
                    </a:ext>
                  </a:extLst>
                </a:gridCol>
                <a:gridCol w="775954">
                  <a:extLst>
                    <a:ext uri="{9D8B030D-6E8A-4147-A177-3AD203B41FA5}">
                      <a16:colId xmlns:a16="http://schemas.microsoft.com/office/drawing/2014/main" val="1958105135"/>
                    </a:ext>
                  </a:extLst>
                </a:gridCol>
                <a:gridCol w="775954">
                  <a:extLst>
                    <a:ext uri="{9D8B030D-6E8A-4147-A177-3AD203B41FA5}">
                      <a16:colId xmlns:a16="http://schemas.microsoft.com/office/drawing/2014/main" val="3108906935"/>
                    </a:ext>
                  </a:extLst>
                </a:gridCol>
                <a:gridCol w="775954">
                  <a:extLst>
                    <a:ext uri="{9D8B030D-6E8A-4147-A177-3AD203B41FA5}">
                      <a16:colId xmlns:a16="http://schemas.microsoft.com/office/drawing/2014/main" val="1114915802"/>
                    </a:ext>
                  </a:extLst>
                </a:gridCol>
                <a:gridCol w="775954">
                  <a:extLst>
                    <a:ext uri="{9D8B030D-6E8A-4147-A177-3AD203B41FA5}">
                      <a16:colId xmlns:a16="http://schemas.microsoft.com/office/drawing/2014/main" val="3897439279"/>
                    </a:ext>
                  </a:extLst>
                </a:gridCol>
                <a:gridCol w="775954">
                  <a:extLst>
                    <a:ext uri="{9D8B030D-6E8A-4147-A177-3AD203B41FA5}">
                      <a16:colId xmlns:a16="http://schemas.microsoft.com/office/drawing/2014/main" val="2629264777"/>
                    </a:ext>
                  </a:extLst>
                </a:gridCol>
                <a:gridCol w="775954">
                  <a:extLst>
                    <a:ext uri="{9D8B030D-6E8A-4147-A177-3AD203B41FA5}">
                      <a16:colId xmlns:a16="http://schemas.microsoft.com/office/drawing/2014/main" val="7688091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effectLst/>
                        </a:rPr>
                        <a:t>d</a:t>
                      </a:r>
                      <a:r>
                        <a:rPr lang="pt-BR" sz="2400" dirty="0">
                          <a:effectLst/>
                        </a:rPr>
                        <a:t>(cm)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0,62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0,95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1,25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1,6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1,9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2,2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2,5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3,1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3,8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4,4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5,0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≥ 7,5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45991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sym typeface="Symbol" panose="05050102010706020507" pitchFamily="18" charset="2"/>
                        </a:rPr>
                        <a:t></a:t>
                      </a:r>
                      <a:r>
                        <a:rPr lang="pt-BR" sz="2400" baseline="-25000">
                          <a:effectLst/>
                        </a:rPr>
                        <a:t>e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2,50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1,95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1,68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1,52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1,41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1,33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1,27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1,19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1,14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1,10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1,07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1,00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58562026"/>
                  </a:ext>
                </a:extLst>
              </a:tr>
            </a:tbl>
          </a:graphicData>
        </a:graphic>
      </p:graphicFrame>
      <p:sp>
        <p:nvSpPr>
          <p:cNvPr id="10" name="Retângulo 9"/>
          <p:cNvSpPr/>
          <p:nvPr/>
        </p:nvSpPr>
        <p:spPr>
          <a:xfrm>
            <a:off x="700397" y="4869725"/>
            <a:ext cx="92976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/>
              <a:t>TABELA 4.1   Coeficiente α</a:t>
            </a:r>
            <a:r>
              <a:rPr lang="pt-BR" sz="2000" baseline="-25000" dirty="0"/>
              <a:t>e</a:t>
            </a:r>
            <a:r>
              <a:rPr lang="pt-BR" sz="2000" dirty="0"/>
              <a:t> para cálculo da resistência ao embutimento normal às fibras, sendo </a:t>
            </a:r>
            <a:r>
              <a:rPr lang="pt-BR" sz="2000" b="1" dirty="0"/>
              <a:t>d</a:t>
            </a:r>
            <a:r>
              <a:rPr lang="pt-BR" sz="2000" dirty="0"/>
              <a:t> o diâmetro do pino</a:t>
            </a:r>
          </a:p>
        </p:txBody>
      </p:sp>
    </p:spTree>
    <p:extLst>
      <p:ext uri="{BB962C8B-B14F-4D97-AF65-F5344CB8AC3E}">
        <p14:creationId xmlns:p14="http://schemas.microsoft.com/office/powerpoint/2010/main" val="242649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578840" y="167795"/>
            <a:ext cx="1115735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FF0000"/>
                </a:solidFill>
              </a:rPr>
              <a:t>Problema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578840" y="818698"/>
            <a:ext cx="10988764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800" dirty="0"/>
              <a:t>Qual é a resistência R</a:t>
            </a:r>
            <a:r>
              <a:rPr lang="pt-BR" sz="2800" baseline="-25000" dirty="0"/>
              <a:t>d</a:t>
            </a:r>
            <a:r>
              <a:rPr lang="pt-BR" sz="2800" dirty="0"/>
              <a:t> ao corte do prego (</a:t>
            </a:r>
            <a:r>
              <a:rPr lang="pt-BR" sz="2800" dirty="0" err="1"/>
              <a:t>f</a:t>
            </a:r>
            <a:r>
              <a:rPr lang="pt-BR" sz="2800" baseline="-25000" dirty="0" err="1"/>
              <a:t>yk</a:t>
            </a:r>
            <a:r>
              <a:rPr lang="pt-BR" sz="2800" dirty="0"/>
              <a:t>= 600 MPa) 20 × 48 na ligação ilustrada de duas peças tracionadas de pinho-do-paraná de 2ª categoria, de acordo com a NBR 7190, para as seguintes condições: carga de média duração e Classe 2 de umidade.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1100" y="2652336"/>
            <a:ext cx="10729663" cy="41989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821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948"/>
          <a:stretch/>
        </p:blipFill>
        <p:spPr bwMode="auto">
          <a:xfrm>
            <a:off x="678538" y="2366399"/>
            <a:ext cx="11078586" cy="428128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ângulo 5"/>
          <p:cNvSpPr/>
          <p:nvPr/>
        </p:nvSpPr>
        <p:spPr>
          <a:xfrm>
            <a:off x="637563" y="320370"/>
            <a:ext cx="1103152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/>
              <a:t>As bitolas comerciais antigas, ainda utilizadas no Brasil, descrevem os pregos por dois números: </a:t>
            </a:r>
            <a:r>
              <a:rPr lang="pt-BR" sz="2800" b="1" u="sng" dirty="0">
                <a:solidFill>
                  <a:srgbClr val="FF0000"/>
                </a:solidFill>
              </a:rPr>
              <a:t>o primeiro </a:t>
            </a:r>
            <a:r>
              <a:rPr lang="pt-BR" sz="2800" u="sng" dirty="0"/>
              <a:t>representa o diâmetro em fieira francesa</a:t>
            </a:r>
            <a:r>
              <a:rPr lang="pt-BR" sz="2800" dirty="0"/>
              <a:t>; </a:t>
            </a:r>
            <a:r>
              <a:rPr lang="pt-BR" sz="2800" b="1" u="sng" dirty="0">
                <a:solidFill>
                  <a:srgbClr val="0000FF"/>
                </a:solidFill>
              </a:rPr>
              <a:t>o segundo </a:t>
            </a:r>
            <a:r>
              <a:rPr lang="pt-BR" sz="2800" u="sng" dirty="0"/>
              <a:t>mede o comprimento em linhas portuguesas</a:t>
            </a:r>
            <a:r>
              <a:rPr lang="pt-BR" sz="2800" dirty="0"/>
              <a:t>.</a:t>
            </a:r>
          </a:p>
        </p:txBody>
      </p:sp>
      <p:sp>
        <p:nvSpPr>
          <p:cNvPr id="7" name="Elipse 6"/>
          <p:cNvSpPr/>
          <p:nvPr/>
        </p:nvSpPr>
        <p:spPr>
          <a:xfrm>
            <a:off x="681368" y="2936482"/>
            <a:ext cx="468000" cy="468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681368" y="2439153"/>
            <a:ext cx="468000" cy="468000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0" name="Conector reto 9"/>
          <p:cNvCxnSpPr>
            <a:stCxn id="8" idx="7"/>
          </p:cNvCxnSpPr>
          <p:nvPr/>
        </p:nvCxnSpPr>
        <p:spPr>
          <a:xfrm flipV="1">
            <a:off x="1080831" y="1617116"/>
            <a:ext cx="1516065" cy="89057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>
            <a:stCxn id="7" idx="6"/>
          </p:cNvCxnSpPr>
          <p:nvPr/>
        </p:nvCxnSpPr>
        <p:spPr>
          <a:xfrm flipV="1">
            <a:off x="1149368" y="1188720"/>
            <a:ext cx="4209016" cy="19817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242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936</TotalTime>
  <Words>1394</Words>
  <Application>Microsoft Office PowerPoint</Application>
  <PresentationFormat>Widescreen</PresentationFormat>
  <Paragraphs>188</Paragraphs>
  <Slides>26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Symbol</vt:lpstr>
      <vt:lpstr>Times New Roman</vt:lpstr>
      <vt:lpstr>Tema do Office</vt:lpstr>
      <vt:lpstr>Cap.4 - Ligações de peças estruturais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Treliça Clássica – Tesoura</dc:title>
  <dc:creator>operador</dc:creator>
  <cp:lastModifiedBy>rf5510</cp:lastModifiedBy>
  <cp:revision>125</cp:revision>
  <dcterms:created xsi:type="dcterms:W3CDTF">2015-03-09T21:49:25Z</dcterms:created>
  <dcterms:modified xsi:type="dcterms:W3CDTF">2023-04-13T12:26:09Z</dcterms:modified>
</cp:coreProperties>
</file>