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  <p:sldId id="261" r:id="rId3"/>
    <p:sldId id="260" r:id="rId4"/>
    <p:sldId id="262" r:id="rId5"/>
    <p:sldId id="277" r:id="rId6"/>
    <p:sldId id="278" r:id="rId7"/>
    <p:sldId id="282" r:id="rId8"/>
    <p:sldId id="279" r:id="rId9"/>
    <p:sldId id="268" r:id="rId10"/>
    <p:sldId id="280" r:id="rId11"/>
    <p:sldId id="281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3" r:id="rId21"/>
    <p:sldId id="284" r:id="rId22"/>
    <p:sldId id="285" r:id="rId23"/>
    <p:sldId id="263" r:id="rId24"/>
    <p:sldId id="264" r:id="rId25"/>
    <p:sldId id="256" r:id="rId26"/>
    <p:sldId id="257" r:id="rId27"/>
    <p:sldId id="258" r:id="rId28"/>
    <p:sldId id="265" r:id="rId29"/>
    <p:sldId id="266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108" d="100"/>
          <a:sy n="108" d="100"/>
        </p:scale>
        <p:origin x="171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0642-B676-4242-B947-3A4AB70BB75A}" type="datetimeFigureOut">
              <a:rPr lang="pt-BR" smtClean="0"/>
              <a:t>17/07/2018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99C6-927A-4C58-B3A0-1AD215BB53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915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0642-B676-4242-B947-3A4AB70BB75A}" type="datetimeFigureOut">
              <a:rPr lang="pt-BR" smtClean="0"/>
              <a:t>17/07/2018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99C6-927A-4C58-B3A0-1AD215BB53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271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0642-B676-4242-B947-3A4AB70BB75A}" type="datetimeFigureOut">
              <a:rPr lang="pt-BR" smtClean="0"/>
              <a:t>17/07/2018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99C6-927A-4C58-B3A0-1AD215BB53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726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0642-B676-4242-B947-3A4AB70BB75A}" type="datetimeFigureOut">
              <a:rPr lang="pt-BR" smtClean="0"/>
              <a:t>17/07/2018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99C6-927A-4C58-B3A0-1AD215BB53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67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0642-B676-4242-B947-3A4AB70BB75A}" type="datetimeFigureOut">
              <a:rPr lang="pt-BR" smtClean="0"/>
              <a:t>17/07/2018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99C6-927A-4C58-B3A0-1AD215BB53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94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0642-B676-4242-B947-3A4AB70BB75A}" type="datetimeFigureOut">
              <a:rPr lang="pt-BR" smtClean="0"/>
              <a:t>17/07/2018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99C6-927A-4C58-B3A0-1AD215BB53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93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0642-B676-4242-B947-3A4AB70BB75A}" type="datetimeFigureOut">
              <a:rPr lang="pt-BR" smtClean="0"/>
              <a:t>17/07/2018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99C6-927A-4C58-B3A0-1AD215BB53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5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0642-B676-4242-B947-3A4AB70BB75A}" type="datetimeFigureOut">
              <a:rPr lang="pt-BR" smtClean="0"/>
              <a:t>17/07/2018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99C6-927A-4C58-B3A0-1AD215BB53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436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0642-B676-4242-B947-3A4AB70BB75A}" type="datetimeFigureOut">
              <a:rPr lang="pt-BR" smtClean="0"/>
              <a:t>17/07/2018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99C6-927A-4C58-B3A0-1AD215BB53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793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0642-B676-4242-B947-3A4AB70BB75A}" type="datetimeFigureOut">
              <a:rPr lang="pt-BR" smtClean="0"/>
              <a:t>17/07/2018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99C6-927A-4C58-B3A0-1AD215BB53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20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0642-B676-4242-B947-3A4AB70BB75A}" type="datetimeFigureOut">
              <a:rPr lang="pt-BR" smtClean="0"/>
              <a:t>17/07/2018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99C6-927A-4C58-B3A0-1AD215BB53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095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A0642-B676-4242-B947-3A4AB70BB75A}" type="datetimeFigureOut">
              <a:rPr lang="pt-BR" smtClean="0"/>
              <a:t>17/07/2018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199C6-927A-4C58-B3A0-1AD215BB53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59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B54FE-9EF9-4B7F-9C31-F2DC4D92A0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b="1" dirty="0">
                <a:solidFill>
                  <a:srgbClr val="FF0000"/>
                </a:solidFill>
              </a:rPr>
              <a:t>Pontes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E3ABA5-5120-4E16-A609-DE3F8174B2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Prof. Willian de Araujo Rosa, M.Sc.</a:t>
            </a:r>
          </a:p>
        </p:txBody>
      </p:sp>
    </p:spTree>
    <p:extLst>
      <p:ext uri="{BB962C8B-B14F-4D97-AF65-F5344CB8AC3E}">
        <p14:creationId xmlns:p14="http://schemas.microsoft.com/office/powerpoint/2010/main" val="3405912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E6E07-DD1F-4AC5-A448-562BDED1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782960"/>
          </a:xfrm>
        </p:spPr>
        <p:txBody>
          <a:bodyPr/>
          <a:lstStyle/>
          <a:p>
            <a:r>
              <a:rPr lang="pt-BR" dirty="0"/>
              <a:t>Classificação das Pontes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E1C5830-7E62-4556-90F5-936ADF7EE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64" y="685800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35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E6E07-DD1F-4AC5-A448-562BDED1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782960"/>
          </a:xfrm>
        </p:spPr>
        <p:txBody>
          <a:bodyPr/>
          <a:lstStyle/>
          <a:p>
            <a:r>
              <a:rPr lang="pt-BR" dirty="0"/>
              <a:t>Classificação das Pontes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2217645-6241-455D-AD87-C4A5D1C1B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56" y="701832"/>
            <a:ext cx="8229600" cy="61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01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E6E07-DD1F-4AC5-A448-562BDED1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782960"/>
          </a:xfrm>
        </p:spPr>
        <p:txBody>
          <a:bodyPr/>
          <a:lstStyle/>
          <a:p>
            <a:r>
              <a:rPr lang="pt-BR" dirty="0"/>
              <a:t>Classificação das Pontes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65A7108-6467-4BDD-ADA8-3817C6EF7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3"/>
          <a:stretch/>
        </p:blipFill>
        <p:spPr>
          <a:xfrm>
            <a:off x="0" y="809377"/>
            <a:ext cx="9144000" cy="607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48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E6E07-DD1F-4AC5-A448-562BDED1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782960"/>
          </a:xfrm>
        </p:spPr>
        <p:txBody>
          <a:bodyPr/>
          <a:lstStyle/>
          <a:p>
            <a:r>
              <a:rPr lang="pt-BR" dirty="0"/>
              <a:t>Classificação das Pontes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F33FCB0-FB79-4D85-9EE8-4E95532CC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506"/>
            <a:ext cx="9144000" cy="607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65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E6E07-DD1F-4AC5-A448-562BDED1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782960"/>
          </a:xfrm>
        </p:spPr>
        <p:txBody>
          <a:bodyPr/>
          <a:lstStyle/>
          <a:p>
            <a:r>
              <a:rPr lang="pt-BR" dirty="0"/>
              <a:t>Classificação das Pontes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375726D-5A37-40C3-949C-AA81EFAB61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6"/>
          <a:stretch/>
        </p:blipFill>
        <p:spPr>
          <a:xfrm>
            <a:off x="216024" y="763271"/>
            <a:ext cx="8748464" cy="609472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F655381-F0CB-47CA-A20D-66FB42DBB59C}"/>
              </a:ext>
            </a:extLst>
          </p:cNvPr>
          <p:cNvSpPr txBox="1"/>
          <p:nvPr/>
        </p:nvSpPr>
        <p:spPr>
          <a:xfrm>
            <a:off x="7072856" y="1315398"/>
            <a:ext cx="20711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00FF"/>
                </a:solidFill>
              </a:rPr>
              <a:t>Aparecida – SP</a:t>
            </a:r>
          </a:p>
        </p:txBody>
      </p:sp>
    </p:spTree>
    <p:extLst>
      <p:ext uri="{BB962C8B-B14F-4D97-AF65-F5344CB8AC3E}">
        <p14:creationId xmlns:p14="http://schemas.microsoft.com/office/powerpoint/2010/main" val="2701684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E6E07-DD1F-4AC5-A448-562BDED1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782960"/>
          </a:xfrm>
        </p:spPr>
        <p:txBody>
          <a:bodyPr/>
          <a:lstStyle/>
          <a:p>
            <a:r>
              <a:rPr lang="pt-BR" dirty="0"/>
              <a:t>Classificação das Pontes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959D186-95C4-49F6-AD0E-C24A87D0FB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5"/>
          <a:stretch/>
        </p:blipFill>
        <p:spPr>
          <a:xfrm>
            <a:off x="0" y="1107401"/>
            <a:ext cx="9144000" cy="563396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F19F5A5-E748-43B9-AF50-4E8F3F632024}"/>
              </a:ext>
            </a:extLst>
          </p:cNvPr>
          <p:cNvSpPr txBox="1"/>
          <p:nvPr/>
        </p:nvSpPr>
        <p:spPr>
          <a:xfrm>
            <a:off x="0" y="1412776"/>
            <a:ext cx="332078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00FF"/>
                </a:solidFill>
              </a:rPr>
              <a:t>Rodoferroviária – SP/MS</a:t>
            </a:r>
          </a:p>
          <a:p>
            <a:pPr algn="ctr"/>
            <a:r>
              <a:rPr lang="pt-BR" sz="2400" b="1" dirty="0">
                <a:solidFill>
                  <a:srgbClr val="0000FF"/>
                </a:solidFill>
              </a:rPr>
              <a:t>3700 m</a:t>
            </a:r>
          </a:p>
        </p:txBody>
      </p:sp>
    </p:spTree>
    <p:extLst>
      <p:ext uri="{BB962C8B-B14F-4D97-AF65-F5344CB8AC3E}">
        <p14:creationId xmlns:p14="http://schemas.microsoft.com/office/powerpoint/2010/main" val="2849238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E6E07-DD1F-4AC5-A448-562BDED1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782960"/>
          </a:xfrm>
        </p:spPr>
        <p:txBody>
          <a:bodyPr/>
          <a:lstStyle/>
          <a:p>
            <a:r>
              <a:rPr lang="pt-BR" dirty="0"/>
              <a:t>Classificação das Pontes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C492E15-CA90-4D2E-9338-A4450323D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98186"/>
            <a:ext cx="8532440" cy="6049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08E2BB4-492E-46F6-A908-FC498D1AC5EC}"/>
              </a:ext>
            </a:extLst>
          </p:cNvPr>
          <p:cNvSpPr txBox="1"/>
          <p:nvPr/>
        </p:nvSpPr>
        <p:spPr>
          <a:xfrm>
            <a:off x="6678091" y="836712"/>
            <a:ext cx="214238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00FF"/>
                </a:solidFill>
              </a:rPr>
              <a:t>Rio-Niterói – RJ</a:t>
            </a:r>
          </a:p>
          <a:p>
            <a:pPr algn="ctr"/>
            <a:r>
              <a:rPr lang="pt-BR" sz="2400" b="1" dirty="0">
                <a:solidFill>
                  <a:srgbClr val="0000FF"/>
                </a:solidFill>
              </a:rPr>
              <a:t>13290 m</a:t>
            </a:r>
          </a:p>
        </p:txBody>
      </p:sp>
    </p:spTree>
    <p:extLst>
      <p:ext uri="{BB962C8B-B14F-4D97-AF65-F5344CB8AC3E}">
        <p14:creationId xmlns:p14="http://schemas.microsoft.com/office/powerpoint/2010/main" val="2911300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E6E07-DD1F-4AC5-A448-562BDED1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782960"/>
          </a:xfrm>
        </p:spPr>
        <p:txBody>
          <a:bodyPr/>
          <a:lstStyle/>
          <a:p>
            <a:r>
              <a:rPr lang="pt-BR" dirty="0"/>
              <a:t>Classificação das Pontes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5146B57-EBFE-4100-9374-E7321F2511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2"/>
          <a:stretch/>
        </p:blipFill>
        <p:spPr>
          <a:xfrm>
            <a:off x="0" y="738315"/>
            <a:ext cx="9144000" cy="611386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EA734AD-90FB-46CD-922F-1BF85A90C384}"/>
              </a:ext>
            </a:extLst>
          </p:cNvPr>
          <p:cNvSpPr txBox="1"/>
          <p:nvPr/>
        </p:nvSpPr>
        <p:spPr>
          <a:xfrm>
            <a:off x="5940152" y="836712"/>
            <a:ext cx="308033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00FF"/>
                </a:solidFill>
              </a:rPr>
              <a:t>Ayrton Senna – MS/PR</a:t>
            </a:r>
          </a:p>
          <a:p>
            <a:pPr algn="ctr"/>
            <a:r>
              <a:rPr lang="pt-BR" sz="2400" b="1" dirty="0">
                <a:solidFill>
                  <a:srgbClr val="0000FF"/>
                </a:solidFill>
              </a:rPr>
              <a:t>3607 m</a:t>
            </a:r>
          </a:p>
        </p:txBody>
      </p:sp>
    </p:spTree>
    <p:extLst>
      <p:ext uri="{BB962C8B-B14F-4D97-AF65-F5344CB8AC3E}">
        <p14:creationId xmlns:p14="http://schemas.microsoft.com/office/powerpoint/2010/main" val="1043389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E6E07-DD1F-4AC5-A448-562BDED1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782960"/>
          </a:xfrm>
        </p:spPr>
        <p:txBody>
          <a:bodyPr/>
          <a:lstStyle/>
          <a:p>
            <a:r>
              <a:rPr lang="pt-BR" dirty="0"/>
              <a:t>Classificação das Pontes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036602E-5889-4AF2-9B27-70F54512F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696"/>
            <a:ext cx="9144000" cy="586130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92A7D34-783B-4696-BE1F-1007A96B7DB4}"/>
              </a:ext>
            </a:extLst>
          </p:cNvPr>
          <p:cNvSpPr txBox="1"/>
          <p:nvPr/>
        </p:nvSpPr>
        <p:spPr>
          <a:xfrm>
            <a:off x="5940152" y="1124744"/>
            <a:ext cx="2118913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00FF"/>
                </a:solidFill>
              </a:rPr>
              <a:t>Rio Negro– AM</a:t>
            </a:r>
          </a:p>
          <a:p>
            <a:pPr algn="ctr"/>
            <a:r>
              <a:rPr lang="pt-BR" sz="2400" b="1" dirty="0">
                <a:solidFill>
                  <a:srgbClr val="0000FF"/>
                </a:solidFill>
              </a:rPr>
              <a:t>3595 m</a:t>
            </a:r>
          </a:p>
        </p:txBody>
      </p:sp>
    </p:spTree>
    <p:extLst>
      <p:ext uri="{BB962C8B-B14F-4D97-AF65-F5344CB8AC3E}">
        <p14:creationId xmlns:p14="http://schemas.microsoft.com/office/powerpoint/2010/main" val="2228779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E6E07-DD1F-4AC5-A448-562BDED1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782960"/>
          </a:xfrm>
        </p:spPr>
        <p:txBody>
          <a:bodyPr/>
          <a:lstStyle/>
          <a:p>
            <a:r>
              <a:rPr lang="pt-BR" dirty="0"/>
              <a:t>Classificação das Pontes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7C29627-09C3-4354-95D2-DDE3A12B3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" y="758952"/>
            <a:ext cx="9144000" cy="609904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2F0B25F-B003-4D43-8E68-6ADEBA1DF812}"/>
              </a:ext>
            </a:extLst>
          </p:cNvPr>
          <p:cNvSpPr txBox="1"/>
          <p:nvPr/>
        </p:nvSpPr>
        <p:spPr>
          <a:xfrm>
            <a:off x="9860" y="758952"/>
            <a:ext cx="258333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00FF"/>
                </a:solidFill>
              </a:rPr>
              <a:t>Terceira Ponte – ES</a:t>
            </a:r>
          </a:p>
          <a:p>
            <a:pPr algn="ctr"/>
            <a:r>
              <a:rPr lang="pt-BR" sz="2400" b="1" dirty="0">
                <a:solidFill>
                  <a:srgbClr val="0000FF"/>
                </a:solidFill>
              </a:rPr>
              <a:t>3330 m</a:t>
            </a:r>
          </a:p>
        </p:txBody>
      </p:sp>
    </p:spTree>
    <p:extLst>
      <p:ext uri="{BB962C8B-B14F-4D97-AF65-F5344CB8AC3E}">
        <p14:creationId xmlns:p14="http://schemas.microsoft.com/office/powerpoint/2010/main" val="388551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AC3E2EA-A13A-43DA-9AA3-9134609724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345" y="0"/>
            <a:ext cx="5005394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12453E2-B140-4A1B-A0D1-00287E3A47BF}"/>
              </a:ext>
            </a:extLst>
          </p:cNvPr>
          <p:cNvSpPr txBox="1"/>
          <p:nvPr/>
        </p:nvSpPr>
        <p:spPr>
          <a:xfrm>
            <a:off x="107504" y="764704"/>
            <a:ext cx="36218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Livro-texto:</a:t>
            </a:r>
          </a:p>
          <a:p>
            <a:r>
              <a:rPr lang="pt-BR" sz="2800" b="1" dirty="0" err="1"/>
              <a:t>Oswaldemar</a:t>
            </a:r>
            <a:r>
              <a:rPr lang="pt-BR" sz="2800" b="1" dirty="0"/>
              <a:t> Marchetti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E8835A0-15CC-470D-9066-225AC0D3B364}"/>
              </a:ext>
            </a:extLst>
          </p:cNvPr>
          <p:cNvSpPr txBox="1"/>
          <p:nvPr/>
        </p:nvSpPr>
        <p:spPr>
          <a:xfrm>
            <a:off x="107504" y="1916832"/>
            <a:ext cx="3810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00FF"/>
                </a:solidFill>
              </a:rPr>
              <a:t>Ponte</a:t>
            </a:r>
            <a:r>
              <a:rPr lang="pt-BR" sz="2800" dirty="0"/>
              <a:t> - Obra destinada a permitir a transposição de obstáculos à continuidade de uma via de comunicação qualquer</a:t>
            </a:r>
          </a:p>
          <a:p>
            <a:endParaRPr lang="pt-BR" sz="2800" b="1" dirty="0"/>
          </a:p>
          <a:p>
            <a:r>
              <a:rPr lang="pt-BR" sz="2800" b="1" dirty="0"/>
              <a:t>Viaduto, passarela</a:t>
            </a:r>
          </a:p>
          <a:p>
            <a:r>
              <a:rPr lang="pt-BR" sz="2800" b="1" dirty="0"/>
              <a:t>Pontilhão</a:t>
            </a:r>
          </a:p>
        </p:txBody>
      </p:sp>
    </p:spTree>
    <p:extLst>
      <p:ext uri="{BB962C8B-B14F-4D97-AF65-F5344CB8AC3E}">
        <p14:creationId xmlns:p14="http://schemas.microsoft.com/office/powerpoint/2010/main" val="2697819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B9302F5-2EDC-4476-ADF2-F3E6176AA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0" y="758952"/>
            <a:ext cx="9144000" cy="6096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FE6E07-DD1F-4AC5-A448-562BDED1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782960"/>
          </a:xfrm>
        </p:spPr>
        <p:txBody>
          <a:bodyPr/>
          <a:lstStyle/>
          <a:p>
            <a:r>
              <a:rPr lang="pt-BR" dirty="0"/>
              <a:t>Classificação das Pontes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2F0B25F-B003-4D43-8E68-6ADEBA1DF812}"/>
              </a:ext>
            </a:extLst>
          </p:cNvPr>
          <p:cNvSpPr txBox="1"/>
          <p:nvPr/>
        </p:nvSpPr>
        <p:spPr>
          <a:xfrm>
            <a:off x="107504" y="908720"/>
            <a:ext cx="2630335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00FF"/>
                </a:solidFill>
              </a:rPr>
              <a:t>Ponte Pênsil</a:t>
            </a:r>
          </a:p>
          <a:p>
            <a:r>
              <a:rPr lang="pt-BR" sz="2400" b="1" dirty="0" err="1">
                <a:solidFill>
                  <a:srgbClr val="0000FF"/>
                </a:solidFill>
              </a:rPr>
              <a:t>Gonden</a:t>
            </a:r>
            <a:r>
              <a:rPr lang="pt-BR" sz="2400" b="1" dirty="0">
                <a:solidFill>
                  <a:srgbClr val="0000FF"/>
                </a:solidFill>
              </a:rPr>
              <a:t> Gate - EUA</a:t>
            </a:r>
          </a:p>
        </p:txBody>
      </p:sp>
    </p:spTree>
    <p:extLst>
      <p:ext uri="{BB962C8B-B14F-4D97-AF65-F5344CB8AC3E}">
        <p14:creationId xmlns:p14="http://schemas.microsoft.com/office/powerpoint/2010/main" val="1191295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E6E07-DD1F-4AC5-A448-562BDED1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782960"/>
          </a:xfrm>
        </p:spPr>
        <p:txBody>
          <a:bodyPr/>
          <a:lstStyle/>
          <a:p>
            <a:r>
              <a:rPr lang="pt-BR" dirty="0"/>
              <a:t>Classificação das Pontes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8A959C3-E818-48DB-9450-3E22FE447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620000" cy="5715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2F0B25F-B003-4D43-8E68-6ADEBA1DF812}"/>
              </a:ext>
            </a:extLst>
          </p:cNvPr>
          <p:cNvSpPr txBox="1"/>
          <p:nvPr/>
        </p:nvSpPr>
        <p:spPr>
          <a:xfrm>
            <a:off x="22064" y="908720"/>
            <a:ext cx="280121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00FF"/>
                </a:solidFill>
              </a:rPr>
              <a:t>Passarela Atirantada</a:t>
            </a:r>
          </a:p>
          <a:p>
            <a:r>
              <a:rPr lang="pt-BR" sz="2400" b="1" dirty="0">
                <a:solidFill>
                  <a:srgbClr val="0000FF"/>
                </a:solidFill>
              </a:rPr>
              <a:t>La Coruña- Espanha</a:t>
            </a:r>
          </a:p>
        </p:txBody>
      </p:sp>
    </p:spTree>
    <p:extLst>
      <p:ext uri="{BB962C8B-B14F-4D97-AF65-F5344CB8AC3E}">
        <p14:creationId xmlns:p14="http://schemas.microsoft.com/office/powerpoint/2010/main" val="3093705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E6E07-DD1F-4AC5-A448-562BDED1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782960"/>
          </a:xfrm>
        </p:spPr>
        <p:txBody>
          <a:bodyPr/>
          <a:lstStyle/>
          <a:p>
            <a:r>
              <a:rPr lang="pt-BR" dirty="0"/>
              <a:t>Classificação das Pontes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6C03106-872E-4CB3-AD27-4BBB0459838F}"/>
              </a:ext>
            </a:extLst>
          </p:cNvPr>
          <p:cNvSpPr/>
          <p:nvPr/>
        </p:nvSpPr>
        <p:spPr>
          <a:xfrm>
            <a:off x="323528" y="908720"/>
            <a:ext cx="4618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00FF"/>
                </a:solidFill>
              </a:rPr>
              <a:t>Material da Superestrutura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Madeira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Alvenaria (pedra, tijolos)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Concreto Armado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Concreto Protendido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Aço</a:t>
            </a:r>
          </a:p>
          <a:p>
            <a:r>
              <a:rPr lang="pt-BR" sz="2800" b="1" dirty="0">
                <a:solidFill>
                  <a:srgbClr val="0000FF"/>
                </a:solidFill>
              </a:rPr>
              <a:t>Posição do Tabuleiro</a:t>
            </a:r>
          </a:p>
          <a:p>
            <a:r>
              <a:rPr lang="pt-BR" sz="2800" b="1" dirty="0">
                <a:solidFill>
                  <a:srgbClr val="0000FF"/>
                </a:solidFill>
              </a:rPr>
              <a:t>Mobilidade dos Tramos</a:t>
            </a:r>
          </a:p>
          <a:p>
            <a:r>
              <a:rPr lang="pt-BR" sz="2800" dirty="0"/>
              <a:t>– Basculante (pequeno vão)</a:t>
            </a:r>
          </a:p>
          <a:p>
            <a:r>
              <a:rPr lang="pt-BR" sz="2800" dirty="0"/>
              <a:t>– Levadiça</a:t>
            </a:r>
          </a:p>
          <a:p>
            <a:r>
              <a:rPr lang="pt-BR" sz="2800" dirty="0"/>
              <a:t>– Corrediça</a:t>
            </a:r>
          </a:p>
          <a:p>
            <a:r>
              <a:rPr lang="pt-BR" sz="2800" dirty="0"/>
              <a:t>– Giratória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1AD659A-9E26-4379-A880-B20C7591F311}"/>
              </a:ext>
            </a:extLst>
          </p:cNvPr>
          <p:cNvSpPr/>
          <p:nvPr/>
        </p:nvSpPr>
        <p:spPr>
          <a:xfrm>
            <a:off x="5220072" y="906519"/>
            <a:ext cx="3600400" cy="483209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00FF"/>
                </a:solidFill>
              </a:rPr>
              <a:t>Estaticidade da</a:t>
            </a:r>
          </a:p>
          <a:p>
            <a:r>
              <a:rPr lang="pt-BR" sz="2800" b="1" dirty="0">
                <a:solidFill>
                  <a:srgbClr val="0000FF"/>
                </a:solidFill>
              </a:rPr>
              <a:t>Superestrutura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Isostática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Hiperestática</a:t>
            </a:r>
          </a:p>
          <a:p>
            <a:endParaRPr lang="pt-BR" sz="2800" b="1" dirty="0">
              <a:solidFill>
                <a:srgbClr val="0000FF"/>
              </a:solidFill>
            </a:endParaRPr>
          </a:p>
          <a:p>
            <a:r>
              <a:rPr lang="pt-BR" sz="2800" b="1" dirty="0">
                <a:solidFill>
                  <a:srgbClr val="0000FF"/>
                </a:solidFill>
              </a:rPr>
              <a:t>Sistema Construtivo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Moldado in loco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Pré-moldado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Balanços Sucessivos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Aduelas ou Segmentos</a:t>
            </a:r>
          </a:p>
        </p:txBody>
      </p:sp>
    </p:spTree>
    <p:extLst>
      <p:ext uri="{BB962C8B-B14F-4D97-AF65-F5344CB8AC3E}">
        <p14:creationId xmlns:p14="http://schemas.microsoft.com/office/powerpoint/2010/main" val="562511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EA4C6D7-48DB-4315-BF92-19FC1767E9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00" r="7852" b="23750"/>
          <a:stretch/>
        </p:blipFill>
        <p:spPr>
          <a:xfrm>
            <a:off x="179512" y="404664"/>
            <a:ext cx="8821517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5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D169846-DF92-4EAB-8F0D-3046A582FD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8" t="14065" r="25588" b="21252"/>
          <a:stretch/>
        </p:blipFill>
        <p:spPr>
          <a:xfrm>
            <a:off x="755576" y="404664"/>
            <a:ext cx="8004889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18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sz="5400" dirty="0"/>
              <a:t>Classificação das cargas atuantes nas estruturas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2348880"/>
            <a:ext cx="7488832" cy="1752600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rgbClr val="0000FF"/>
                </a:solidFill>
              </a:rPr>
              <a:t>Cargas Permanentes </a:t>
            </a:r>
            <a:r>
              <a:rPr lang="pt-BR" dirty="0">
                <a:solidFill>
                  <a:schemeClr val="tx1"/>
                </a:solidFill>
              </a:rPr>
              <a:t>- atuam constantemente na estrutura ao longo do tempo, e são devidas ao seu peso próprio e aos revestimentos e materiais de enchimento que ela suporta.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A2A067B8-C389-4C13-8ECF-AC9DAC045F72}"/>
              </a:ext>
            </a:extLst>
          </p:cNvPr>
          <p:cNvSpPr txBox="1">
            <a:spLocks/>
          </p:cNvSpPr>
          <p:nvPr/>
        </p:nvSpPr>
        <p:spPr>
          <a:xfrm>
            <a:off x="855202" y="4941168"/>
            <a:ext cx="748883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b="1" dirty="0">
                <a:solidFill>
                  <a:srgbClr val="0000FF"/>
                </a:solidFill>
              </a:rPr>
              <a:t>Cargas Acidentais </a:t>
            </a:r>
            <a:r>
              <a:rPr lang="pt-BR" dirty="0">
                <a:solidFill>
                  <a:schemeClr val="tx1"/>
                </a:solidFill>
              </a:rPr>
              <a:t>- são aquelas que podem ou não ocorrer na estrutura e são provocadas por:</a:t>
            </a:r>
          </a:p>
        </p:txBody>
      </p:sp>
    </p:spTree>
    <p:extLst>
      <p:ext uri="{BB962C8B-B14F-4D97-AF65-F5344CB8AC3E}">
        <p14:creationId xmlns:p14="http://schemas.microsoft.com/office/powerpoint/2010/main" val="70957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000FF"/>
                </a:solidFill>
              </a:rPr>
              <a:t>Cargas Acidentais ou Adicionais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arenR"/>
            </a:pPr>
            <a:r>
              <a:rPr lang="pt-BR" dirty="0"/>
              <a:t>Frenagem ou aceleração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/>
            </a:pPr>
            <a:r>
              <a:rPr lang="pt-BR" dirty="0"/>
              <a:t>Variação de temperatura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/>
            </a:pPr>
            <a:r>
              <a:rPr lang="pt-BR" dirty="0"/>
              <a:t>Vento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/>
            </a:pPr>
            <a:r>
              <a:rPr lang="pt-BR" dirty="0"/>
              <a:t>Retração do concreto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/>
            </a:pPr>
            <a:r>
              <a:rPr lang="pt-BR" dirty="0"/>
              <a:t>Deformação lenta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/>
            </a:pPr>
            <a:r>
              <a:rPr lang="pt-BR" dirty="0"/>
              <a:t>Impacto lateral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/>
            </a:pPr>
            <a:r>
              <a:rPr lang="pt-BR" dirty="0"/>
              <a:t>Força centrífuga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/>
            </a:pPr>
            <a:r>
              <a:rPr lang="pt-BR" dirty="0"/>
              <a:t>Protensão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/>
            </a:pPr>
            <a:r>
              <a:rPr lang="pt-BR" dirty="0"/>
              <a:t>Atrito nos apoios</a:t>
            </a:r>
          </a:p>
          <a:p>
            <a:pPr>
              <a:spcBef>
                <a:spcPts val="0"/>
              </a:spcBef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605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000FF"/>
                </a:solidFill>
              </a:rPr>
              <a:t>Cargas Acidentais ou Adicionais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arenR" startAt="10"/>
            </a:pPr>
            <a:r>
              <a:rPr lang="pt-BR" dirty="0"/>
              <a:t> Recalque de apoio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 startAt="10"/>
            </a:pPr>
            <a:r>
              <a:rPr lang="pt-BR" dirty="0"/>
              <a:t> Empuxo de terra ou água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 startAt="10"/>
            </a:pPr>
            <a:r>
              <a:rPr lang="pt-BR" dirty="0"/>
              <a:t> Força no guarda-corpo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 startAt="10"/>
            </a:pPr>
            <a:r>
              <a:rPr lang="pt-BR" dirty="0"/>
              <a:t> Força no guarda-rodas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 startAt="10"/>
            </a:pPr>
            <a:r>
              <a:rPr lang="pt-BR" dirty="0"/>
              <a:t> Pressões causadas pela água nos pilares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 startAt="10"/>
            </a:pPr>
            <a:r>
              <a:rPr lang="pt-BR" dirty="0"/>
              <a:t> Ação de neve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 startAt="10"/>
            </a:pPr>
            <a:r>
              <a:rPr lang="pt-BR" dirty="0"/>
              <a:t> Forças sísmicas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 startAt="10"/>
            </a:pPr>
            <a:r>
              <a:rPr lang="pt-BR" dirty="0"/>
              <a:t> Impacto nos pilares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 startAt="10"/>
            </a:pPr>
            <a:r>
              <a:rPr lang="pt-BR" dirty="0"/>
              <a:t> Forças de construção</a:t>
            </a:r>
          </a:p>
        </p:txBody>
      </p:sp>
    </p:spTree>
    <p:extLst>
      <p:ext uri="{BB962C8B-B14F-4D97-AF65-F5344CB8AC3E}">
        <p14:creationId xmlns:p14="http://schemas.microsoft.com/office/powerpoint/2010/main" val="55612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70041"/>
            <a:ext cx="7772400" cy="926711"/>
          </a:xfrm>
        </p:spPr>
        <p:txBody>
          <a:bodyPr>
            <a:normAutofit/>
          </a:bodyPr>
          <a:lstStyle/>
          <a:p>
            <a:r>
              <a:rPr lang="pt-BR" sz="5400" b="1" dirty="0">
                <a:solidFill>
                  <a:srgbClr val="0000FF"/>
                </a:solidFill>
              </a:rPr>
              <a:t>Cargas Móveis</a:t>
            </a:r>
            <a:endParaRPr lang="pt-BR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401" y="1216723"/>
            <a:ext cx="8487079" cy="1420189"/>
          </a:xfrm>
        </p:spPr>
        <p:txBody>
          <a:bodyPr>
            <a:noAutofit/>
          </a:bodyPr>
          <a:lstStyle/>
          <a:p>
            <a:pPr algn="l"/>
            <a:r>
              <a:rPr lang="pt-BR" sz="2800" dirty="0">
                <a:solidFill>
                  <a:schemeClr val="tx1"/>
                </a:solidFill>
              </a:rPr>
              <a:t>são aquelas devidas a veículos que percorram a estrutura (caso de pontes rodoviárias ou ferroviárias, viadutos, pontes rolantes industriais).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29176C7-6348-4702-AA2B-8B4E34244C50}"/>
              </a:ext>
            </a:extLst>
          </p:cNvPr>
          <p:cNvSpPr txBox="1"/>
          <p:nvPr/>
        </p:nvSpPr>
        <p:spPr>
          <a:xfrm>
            <a:off x="364332" y="2617641"/>
            <a:ext cx="85692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Para fins de análise estática, as cargas acidentais, com exceção das cargas móveis, são cargas que têm posição e valor conhecidos na estrutura, podendo ou não atuar ao longo do tempo. O mesmo não acontece para as cargas móveis, pois quando de sua ocorrência (embora tenham valores conhecidos), as posições que ocupam na estrutura variam à medida que os veículos por elas representados a atravessem.</a:t>
            </a:r>
          </a:p>
          <a:p>
            <a:r>
              <a:rPr lang="pt-BR" sz="2800" b="1" dirty="0">
                <a:solidFill>
                  <a:srgbClr val="FF0000"/>
                </a:solidFill>
              </a:rPr>
              <a:t>Como representar as cargas móveis?</a:t>
            </a:r>
          </a:p>
        </p:txBody>
      </p:sp>
    </p:spTree>
    <p:extLst>
      <p:ext uri="{BB962C8B-B14F-4D97-AF65-F5344CB8AC3E}">
        <p14:creationId xmlns:p14="http://schemas.microsoft.com/office/powerpoint/2010/main" val="2908030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70041"/>
            <a:ext cx="7990656" cy="926711"/>
          </a:xfrm>
        </p:spPr>
        <p:txBody>
          <a:bodyPr>
            <a:normAutofit/>
          </a:bodyPr>
          <a:lstStyle/>
          <a:p>
            <a:r>
              <a:rPr lang="pt-BR" sz="5400" b="1" dirty="0">
                <a:solidFill>
                  <a:srgbClr val="0000FF"/>
                </a:solidFill>
              </a:rPr>
              <a:t>Linhas de influência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29176C7-6348-4702-AA2B-8B4E34244C50}"/>
              </a:ext>
            </a:extLst>
          </p:cNvPr>
          <p:cNvSpPr txBox="1"/>
          <p:nvPr/>
        </p:nvSpPr>
        <p:spPr>
          <a:xfrm>
            <a:off x="396520" y="1628800"/>
            <a:ext cx="85692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Linha de influência de um efeito elástico E em uma dada seção S é a representação gráfica ou analítica do valor deste efeito, naquela seção S, produzido por uma carga concentrada unitária, de cima para baixo, que percorre a estrutura.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884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000FF"/>
                </a:solidFill>
              </a:rPr>
              <a:t>Ementa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91264" cy="5314602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pt-BR" sz="2800" dirty="0"/>
              <a:t>Pontes em concreto armado: Classificação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pt-BR" sz="2800" dirty="0"/>
              <a:t>cargas móveis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pt-BR" sz="2800" dirty="0"/>
              <a:t>impacto vertical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pt-BR" sz="2800" dirty="0"/>
              <a:t>envoltória de solicitações de serviço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pt-BR" sz="2800" dirty="0"/>
              <a:t>vigas longarinas e transversinas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pt-BR" sz="2800" dirty="0"/>
              <a:t>armadura de cisalhamento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pt-BR" sz="2800" dirty="0"/>
              <a:t>encontros, cortinas e lajes de aproximação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pt-BR" sz="2800" dirty="0"/>
              <a:t>cálculo de lajes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pt-BR" sz="2800" dirty="0"/>
              <a:t>Fundações de pontes de concreto armado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pt-BR" sz="2800" dirty="0"/>
              <a:t>pilares, vigas de travamento e sapata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pt-BR" sz="2800" dirty="0"/>
              <a:t>Aparelhos de apoio.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pt-BR" sz="2800" dirty="0"/>
              <a:t>projeto de pontes de concreto armado</a:t>
            </a:r>
          </a:p>
        </p:txBody>
      </p:sp>
    </p:spTree>
    <p:extLst>
      <p:ext uri="{BB962C8B-B14F-4D97-AF65-F5344CB8AC3E}">
        <p14:creationId xmlns:p14="http://schemas.microsoft.com/office/powerpoint/2010/main" val="386086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t-BR" dirty="0">
                <a:solidFill>
                  <a:srgbClr val="0000FF"/>
                </a:solidFill>
              </a:rPr>
              <a:t>Requisitos Principais de uma ponte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268760"/>
            <a:ext cx="8280920" cy="28803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BR" sz="3600" dirty="0"/>
              <a:t>Funcionalidade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satisfazer tráfego e vazão</a:t>
            </a:r>
          </a:p>
          <a:p>
            <a:pPr>
              <a:spcBef>
                <a:spcPts val="0"/>
              </a:spcBef>
            </a:pPr>
            <a:r>
              <a:rPr lang="pt-BR" sz="3600" dirty="0"/>
              <a:t>segurança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atender ao estado limite último</a:t>
            </a:r>
            <a:endParaRPr lang="pt-BR" dirty="0"/>
          </a:p>
          <a:p>
            <a:pPr>
              <a:spcBef>
                <a:spcPts val="0"/>
              </a:spcBef>
            </a:pPr>
            <a:r>
              <a:rPr lang="pt-BR" sz="3600" dirty="0"/>
              <a:t>durabilidade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cumprir exigências no tempo</a:t>
            </a:r>
            <a:endParaRPr lang="pt-BR" sz="3600" dirty="0"/>
          </a:p>
          <a:p>
            <a:pPr>
              <a:spcBef>
                <a:spcPts val="0"/>
              </a:spcBef>
            </a:pPr>
            <a:r>
              <a:rPr lang="pt-BR" sz="3600" dirty="0"/>
              <a:t>estética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apresentar aspecto agradável</a:t>
            </a:r>
            <a:endParaRPr lang="pt-BR" sz="3600" dirty="0"/>
          </a:p>
          <a:p>
            <a:pPr>
              <a:spcBef>
                <a:spcPts val="0"/>
              </a:spcBef>
            </a:pPr>
            <a:r>
              <a:rPr lang="pt-BR" sz="3600" dirty="0"/>
              <a:t>economia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comparar várias soluções</a:t>
            </a:r>
            <a:endParaRPr lang="pt-BR" sz="3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9DE09E3-D4C7-4899-A6EF-73EA2EA7F9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22863" r="13776" b="25693"/>
          <a:stretch/>
        </p:blipFill>
        <p:spPr>
          <a:xfrm>
            <a:off x="1208906" y="4149081"/>
            <a:ext cx="6942211" cy="243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E6E07-DD1F-4AC5-A448-562BDED1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782960"/>
          </a:xfrm>
        </p:spPr>
        <p:txBody>
          <a:bodyPr/>
          <a:lstStyle/>
          <a:p>
            <a:r>
              <a:rPr lang="pt-BR" dirty="0"/>
              <a:t>Classificação das Pontes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6C03106-872E-4CB3-AD27-4BBB0459838F}"/>
              </a:ext>
            </a:extLst>
          </p:cNvPr>
          <p:cNvSpPr/>
          <p:nvPr/>
        </p:nvSpPr>
        <p:spPr>
          <a:xfrm>
            <a:off x="457200" y="908720"/>
            <a:ext cx="8229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00FF"/>
                </a:solidFill>
              </a:rPr>
              <a:t>São várias as possibilidades para classificar as pontes: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800" dirty="0"/>
              <a:t>Extensão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800" dirty="0"/>
              <a:t>Durabilidade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800" dirty="0"/>
              <a:t>Tráfego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800" dirty="0"/>
              <a:t>Desenvolvimento Planimétrico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800" dirty="0"/>
              <a:t>Desenvolvimento Altimétrico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800" dirty="0"/>
              <a:t>Sistema da Superestrutura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800" dirty="0"/>
              <a:t>Material da Superestrutura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800" dirty="0"/>
              <a:t>Posição do Tabuleiro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800" dirty="0"/>
              <a:t>Mobilidade dos Tramos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800" dirty="0"/>
              <a:t>Estaticidade da Superestrutura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800" dirty="0"/>
              <a:t>Sistema Construtivo</a:t>
            </a:r>
          </a:p>
        </p:txBody>
      </p:sp>
    </p:spTree>
    <p:extLst>
      <p:ext uri="{BB962C8B-B14F-4D97-AF65-F5344CB8AC3E}">
        <p14:creationId xmlns:p14="http://schemas.microsoft.com/office/powerpoint/2010/main" val="1748664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E6E07-DD1F-4AC5-A448-562BDED1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782960"/>
          </a:xfrm>
        </p:spPr>
        <p:txBody>
          <a:bodyPr/>
          <a:lstStyle/>
          <a:p>
            <a:r>
              <a:rPr lang="pt-BR" dirty="0"/>
              <a:t>Classificação das Pontes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6C03106-872E-4CB3-AD27-4BBB0459838F}"/>
              </a:ext>
            </a:extLst>
          </p:cNvPr>
          <p:cNvSpPr/>
          <p:nvPr/>
        </p:nvSpPr>
        <p:spPr>
          <a:xfrm>
            <a:off x="323528" y="908720"/>
            <a:ext cx="4618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00FF"/>
                </a:solidFill>
              </a:rPr>
              <a:t>Extensão 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L ≤ 2 m – Bueiro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2 m &lt; L ≤ 10 m – Pontilhões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L &gt; 10 m – Pontes</a:t>
            </a:r>
          </a:p>
          <a:p>
            <a:endParaRPr lang="pt-BR" sz="2800" dirty="0"/>
          </a:p>
          <a:p>
            <a:r>
              <a:rPr lang="pt-BR" sz="2800" b="1" dirty="0">
                <a:solidFill>
                  <a:srgbClr val="0000FF"/>
                </a:solidFill>
              </a:rPr>
              <a:t>Durabilidade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Permanentes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Provisórias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Desmontáveis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1AD659A-9E26-4379-A880-B20C7591F311}"/>
              </a:ext>
            </a:extLst>
          </p:cNvPr>
          <p:cNvSpPr/>
          <p:nvPr/>
        </p:nvSpPr>
        <p:spPr>
          <a:xfrm>
            <a:off x="5220072" y="906519"/>
            <a:ext cx="3466728" cy="569386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00FF"/>
                </a:solidFill>
              </a:rPr>
              <a:t>Tráfego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Rodoviárias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Pedestres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Aquedutos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Ferroviárias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Aeroviárias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Canal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Mistas</a:t>
            </a:r>
          </a:p>
          <a:p>
            <a:endParaRPr lang="pt-BR" sz="2800" b="1" dirty="0">
              <a:solidFill>
                <a:srgbClr val="0000FF"/>
              </a:solidFill>
            </a:endParaRPr>
          </a:p>
          <a:p>
            <a:r>
              <a:rPr lang="pt-BR" sz="2800" b="1" dirty="0">
                <a:solidFill>
                  <a:srgbClr val="0000FF"/>
                </a:solidFill>
              </a:rPr>
              <a:t>Desenvolvimento Planimétrico</a:t>
            </a:r>
          </a:p>
          <a:p>
            <a:r>
              <a:rPr lang="pt-BR" sz="2800" dirty="0"/>
              <a:t>– Retas</a:t>
            </a:r>
          </a:p>
          <a:p>
            <a:r>
              <a:rPr lang="pt-BR" sz="2800" dirty="0"/>
              <a:t>– Curvas</a:t>
            </a:r>
          </a:p>
        </p:txBody>
      </p:sp>
    </p:spTree>
    <p:extLst>
      <p:ext uri="{BB962C8B-B14F-4D97-AF65-F5344CB8AC3E}">
        <p14:creationId xmlns:p14="http://schemas.microsoft.com/office/powerpoint/2010/main" val="1408828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E6E07-DD1F-4AC5-A448-562BDED1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782960"/>
          </a:xfrm>
        </p:spPr>
        <p:txBody>
          <a:bodyPr/>
          <a:lstStyle/>
          <a:p>
            <a:r>
              <a:rPr lang="pt-BR" dirty="0"/>
              <a:t>Classificação das Pontes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6C03106-872E-4CB3-AD27-4BBB0459838F}"/>
              </a:ext>
            </a:extLst>
          </p:cNvPr>
          <p:cNvSpPr/>
          <p:nvPr/>
        </p:nvSpPr>
        <p:spPr>
          <a:xfrm>
            <a:off x="323528" y="908720"/>
            <a:ext cx="4618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00FF"/>
                </a:solidFill>
              </a:rPr>
              <a:t>Desenvolvimento</a:t>
            </a:r>
          </a:p>
          <a:p>
            <a:r>
              <a:rPr lang="pt-BR" sz="2800" b="1" dirty="0">
                <a:solidFill>
                  <a:srgbClr val="0000FF"/>
                </a:solidFill>
              </a:rPr>
              <a:t>Altimétrico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Horizontais ou em Nível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Rampas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Retilíneas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Curvilíneas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1AD659A-9E26-4379-A880-B20C7591F311}"/>
              </a:ext>
            </a:extLst>
          </p:cNvPr>
          <p:cNvSpPr/>
          <p:nvPr/>
        </p:nvSpPr>
        <p:spPr>
          <a:xfrm>
            <a:off x="5220072" y="906519"/>
            <a:ext cx="3466728" cy="3108543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00FF"/>
                </a:solidFill>
              </a:rPr>
              <a:t>Sistema da</a:t>
            </a:r>
          </a:p>
          <a:p>
            <a:r>
              <a:rPr lang="pt-BR" sz="2800" b="1" dirty="0">
                <a:solidFill>
                  <a:srgbClr val="0000FF"/>
                </a:solidFill>
              </a:rPr>
              <a:t>Superestrutura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Viga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Pórtico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Arco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Pênseis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Atirantadas</a:t>
            </a:r>
            <a:endParaRPr lang="pt-BR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27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E6E07-DD1F-4AC5-A448-562BDED1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782960"/>
          </a:xfrm>
        </p:spPr>
        <p:txBody>
          <a:bodyPr/>
          <a:lstStyle/>
          <a:p>
            <a:r>
              <a:rPr lang="pt-BR" dirty="0"/>
              <a:t>Classificação das Pontes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73E34FD-48BC-4D7B-AEFF-9CAF13A4B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56" y="685800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03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E6E07-DD1F-4AC5-A448-562BDED1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782960"/>
          </a:xfrm>
        </p:spPr>
        <p:txBody>
          <a:bodyPr/>
          <a:lstStyle/>
          <a:p>
            <a:r>
              <a:rPr lang="pt-BR" dirty="0"/>
              <a:t>Classificação das Pontes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6F619D5-446B-4FFC-9CE1-D8C89C89C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06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843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642</Words>
  <Application>Microsoft Office PowerPoint</Application>
  <PresentationFormat>Apresentação na tela (4:3)</PresentationFormat>
  <Paragraphs>157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2" baseType="lpstr">
      <vt:lpstr>Arial</vt:lpstr>
      <vt:lpstr>Calibri</vt:lpstr>
      <vt:lpstr>Tema do Office</vt:lpstr>
      <vt:lpstr>Pontes</vt:lpstr>
      <vt:lpstr>Apresentação do PowerPoint</vt:lpstr>
      <vt:lpstr>Ementa</vt:lpstr>
      <vt:lpstr>Requisitos Principais de uma ponte</vt:lpstr>
      <vt:lpstr>Classificação das Pontes</vt:lpstr>
      <vt:lpstr>Classificação das Pontes</vt:lpstr>
      <vt:lpstr>Classificação das Pontes</vt:lpstr>
      <vt:lpstr>Classificação das Pontes</vt:lpstr>
      <vt:lpstr>Classificação das Pontes</vt:lpstr>
      <vt:lpstr>Classificação das Pontes</vt:lpstr>
      <vt:lpstr>Classificação das Pontes</vt:lpstr>
      <vt:lpstr>Classificação das Pontes</vt:lpstr>
      <vt:lpstr>Classificação das Pontes</vt:lpstr>
      <vt:lpstr>Classificação das Pontes</vt:lpstr>
      <vt:lpstr>Classificação das Pontes</vt:lpstr>
      <vt:lpstr>Classificação das Pontes</vt:lpstr>
      <vt:lpstr>Classificação das Pontes</vt:lpstr>
      <vt:lpstr>Classificação das Pontes</vt:lpstr>
      <vt:lpstr>Classificação das Pontes</vt:lpstr>
      <vt:lpstr>Classificação das Pontes</vt:lpstr>
      <vt:lpstr>Classificação das Pontes</vt:lpstr>
      <vt:lpstr>Classificação das Pontes</vt:lpstr>
      <vt:lpstr>Apresentação do PowerPoint</vt:lpstr>
      <vt:lpstr>Apresentação do PowerPoint</vt:lpstr>
      <vt:lpstr>Classificação das cargas atuantes nas estruturas</vt:lpstr>
      <vt:lpstr>Cargas Acidentais ou Adicionais</vt:lpstr>
      <vt:lpstr>Cargas Acidentais ou Adicionais</vt:lpstr>
      <vt:lpstr>Cargas Móveis</vt:lpstr>
      <vt:lpstr>Linhas de influência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perfil</dc:creator>
  <cp:lastModifiedBy>Ian Anderson</cp:lastModifiedBy>
  <cp:revision>63</cp:revision>
  <dcterms:created xsi:type="dcterms:W3CDTF">2017-09-22T11:38:43Z</dcterms:created>
  <dcterms:modified xsi:type="dcterms:W3CDTF">2018-07-18T00:51:22Z</dcterms:modified>
</cp:coreProperties>
</file>